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40"/>
  </p:notesMasterIdLst>
  <p:sldIdLst>
    <p:sldId id="256" r:id="rId2"/>
    <p:sldId id="257" r:id="rId3"/>
    <p:sldId id="332" r:id="rId4"/>
    <p:sldId id="359" r:id="rId5"/>
    <p:sldId id="360" r:id="rId6"/>
    <p:sldId id="361" r:id="rId7"/>
    <p:sldId id="362" r:id="rId8"/>
    <p:sldId id="260" r:id="rId9"/>
    <p:sldId id="333" r:id="rId10"/>
    <p:sldId id="364" r:id="rId11"/>
    <p:sldId id="365" r:id="rId12"/>
    <p:sldId id="366" r:id="rId13"/>
    <p:sldId id="334" r:id="rId14"/>
    <p:sldId id="258" r:id="rId15"/>
    <p:sldId id="367" r:id="rId16"/>
    <p:sldId id="341" r:id="rId17"/>
    <p:sldId id="340" r:id="rId18"/>
    <p:sldId id="363" r:id="rId19"/>
    <p:sldId id="343" r:id="rId20"/>
    <p:sldId id="353" r:id="rId21"/>
    <p:sldId id="357" r:id="rId22"/>
    <p:sldId id="358" r:id="rId23"/>
    <p:sldId id="295" r:id="rId24"/>
    <p:sldId id="329" r:id="rId25"/>
    <p:sldId id="344" r:id="rId26"/>
    <p:sldId id="345" r:id="rId27"/>
    <p:sldId id="330" r:id="rId28"/>
    <p:sldId id="331" r:id="rId29"/>
    <p:sldId id="346" r:id="rId30"/>
    <p:sldId id="347" r:id="rId31"/>
    <p:sldId id="348" r:id="rId32"/>
    <p:sldId id="349" r:id="rId33"/>
    <p:sldId id="350" r:id="rId34"/>
    <p:sldId id="351" r:id="rId35"/>
    <p:sldId id="352" r:id="rId36"/>
    <p:sldId id="324" r:id="rId37"/>
    <p:sldId id="326" r:id="rId38"/>
    <p:sldId id="327" r:id="rId3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B78799A-EE66-4627-A187-8133A3FB786A}">
  <a:tblStyle styleId="{6B78799A-EE66-4627-A187-8133A3FB786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2461"/>
    <p:restoredTop sz="89286"/>
  </p:normalViewPr>
  <p:slideViewPr>
    <p:cSldViewPr snapToGrid="0">
      <p:cViewPr varScale="1">
        <p:scale>
          <a:sx n="109" d="100"/>
          <a:sy n="109" d="100"/>
        </p:scale>
        <p:origin x="184" y="84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e84efc64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e84efc64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 fontAlgn="base">
              <a:buNone/>
            </a:pP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區塊鏈起源於中本聰的比特幣，因此區塊鏈就是作為比特幣的底層技術，是為一個「去中心化的分散式資料庫」，透過集體維護讓區塊鏈裡面的資料更可靠；區塊鏈技術依靠複雜的密碼學來加密資料，再透過巧妙的數學分散式演算法，解決了最讓人擔憂的安全信任問題，並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透過分散式的方式達成數據儲存、交易驗證、訊息傳遞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。</a:t>
            </a:r>
            <a:endParaRPr lang="zh-TW" altLang="zh-TW" sz="1100" b="0" i="0" u="none" strike="noStrike" cap="none" dirty="0">
              <a:solidFill>
                <a:srgbClr val="000000"/>
              </a:solidFill>
              <a:effectLst/>
              <a:latin typeface="DengXian" panose="02010600030101010101" pitchFamily="2" charset="-122"/>
              <a:ea typeface="DengXian" panose="02010600030101010101" pitchFamily="2" charset="-122"/>
              <a:cs typeface="Arial"/>
              <a:sym typeface="Arial"/>
            </a:endParaRPr>
          </a:p>
          <a:p>
            <a:pPr marL="158750" indent="0" fontAlgn="base">
              <a:buNone/>
            </a:pPr>
            <a:endParaRPr lang="en-US" altLang="zh-TW" dirty="0">
              <a:effectLst/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719167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e84efc64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e84efc64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 fontAlgn="base">
              <a:buNone/>
            </a:pP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隨著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區塊鏈技術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不斷創新發展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，除了常見的公有鏈以外，隨著應用場景的不同，更衍伸出適合企業、產業界使用的私有鏈與聯盟鏈。</a:t>
            </a:r>
            <a:r>
              <a:rPr lang="zh-TW" altLang="zh-TW" dirty="0">
                <a:effectLst/>
                <a:latin typeface="DengXian" panose="02010600030101010101" pitchFamily="2" charset="-122"/>
                <a:ea typeface="DengXian" panose="02010600030101010101" pitchFamily="2" charset="-122"/>
              </a:rPr>
              <a:t> </a:t>
            </a:r>
            <a:endParaRPr lang="en-US" altLang="zh-TW" dirty="0">
              <a:effectLst/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lvl="0"/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公有鏈：任何人都可以訪問，發送、接收、驗證交易，並參與共識過程的區塊鏈。像是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我們熟悉的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比特幣、以太幣等。</a:t>
            </a:r>
          </a:p>
          <a:p>
            <a:pPr lvl="0"/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私有鏈：區塊鏈的權限被一定程度地進行了限制，須受到授權才能成為節點，並非任何人都能參與。例如摩根大通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(JP Morgan)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引領的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Quorum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就是私有鏈的代表之一。</a:t>
            </a:r>
          </a:p>
          <a:p>
            <a:pPr lvl="0"/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聯盟鏈：聯盟鏈與私有鏈相似，區塊鏈的開放程度與權限也是有所限制的，而授權的節點通常為企業與企業間有合約的關係等。</a:t>
            </a:r>
            <a:r>
              <a:rPr lang="en-US" altLang="zh-TW" sz="1100" b="0" i="0" u="none" strike="noStrike" cap="none" dirty="0" err="1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Hyperledger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 Fabric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，以及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R3 </a:t>
            </a:r>
            <a:r>
              <a:rPr lang="en-US" altLang="zh-TW" sz="1100" b="0" i="0" u="none" strike="noStrike" cap="none" dirty="0" err="1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Corda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皆是聯盟鏈的一種。</a:t>
            </a:r>
          </a:p>
          <a:p>
            <a:pPr marL="158750" indent="0" fontAlgn="base">
              <a:buNone/>
            </a:pPr>
            <a:endParaRPr lang="en-US" altLang="zh-TW" dirty="0">
              <a:effectLst/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994395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e84efc64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e84efc64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 fontAlgn="base">
              <a:buNone/>
            </a:pP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區塊鏈上的交易是在於打包交易並出塊，通過驗證與確認交易是否有效，使交易順利完成，並讓區塊鏈中的所有節點進行更新、以及擁有相同的帳本內容，這樣打包交易並出塊的機制就是「挖礦」</a:t>
            </a:r>
            <a:r>
              <a:rPr lang="zh-TW" altLang="zh-TW" dirty="0">
                <a:effectLst/>
                <a:latin typeface="DengXian" panose="02010600030101010101" pitchFamily="2" charset="-122"/>
                <a:ea typeface="DengXian" panose="02010600030101010101" pitchFamily="2" charset="-122"/>
              </a:rPr>
              <a:t> </a:t>
            </a:r>
            <a:r>
              <a:rPr lang="zh-TW" altLang="en-US" dirty="0">
                <a:effectLst/>
                <a:latin typeface="DengXian" panose="02010600030101010101" pitchFamily="2" charset="-122"/>
                <a:ea typeface="DengXian" panose="02010600030101010101" pitchFamily="2" charset="-122"/>
              </a:rPr>
              <a:t>。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在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以太坊主網當中，每個區塊都有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既定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的大小限制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(Block Gas Limit)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。交易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所花費的燃料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(Gas)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會依據交易的內容而有所不同，不同的操作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也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會產生不同的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Gas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成本，若是交易需花費的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Gas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太高或是超出區塊鏈所設定的大小限制，則可能發生交易無法打包至區塊中，而滯留在交易池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(Transaction Pool)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DengXian" panose="02010600030101010101" pitchFamily="2" charset="-122"/>
                <a:ea typeface="DengXian" panose="02010600030101010101" pitchFamily="2" charset="-122"/>
                <a:cs typeface="Arial"/>
                <a:sym typeface="Arial"/>
              </a:rPr>
              <a:t>的狀況。</a:t>
            </a:r>
            <a:endParaRPr lang="en-US" altLang="zh-TW" sz="1100" b="0" i="0" u="none" strike="noStrike" cap="none" dirty="0">
              <a:solidFill>
                <a:srgbClr val="000000"/>
              </a:solidFill>
              <a:effectLst/>
              <a:latin typeface="DengXian" panose="02010600030101010101" pitchFamily="2" charset="-122"/>
              <a:ea typeface="DengXian" panose="02010600030101010101" pitchFamily="2" charset="-122"/>
              <a:cs typeface="Arial"/>
              <a:sym typeface="Arial"/>
            </a:endParaRPr>
          </a:p>
          <a:p>
            <a:pPr marL="158750" lvl="0" indent="0">
              <a:buNone/>
            </a:pPr>
            <a:endParaRPr lang="en-US" altLang="zh-TW" sz="1100" b="0" i="0" u="none" strike="noStrike" cap="none" dirty="0">
              <a:solidFill>
                <a:srgbClr val="000000"/>
              </a:solidFill>
              <a:effectLst/>
              <a:latin typeface="DengXian" panose="02010600030101010101" pitchFamily="2" charset="-122"/>
              <a:ea typeface="DengXian" panose="02010600030101010101" pitchFamily="2" charset="-122"/>
              <a:cs typeface="Arial"/>
              <a:sym typeface="Arial"/>
            </a:endParaRPr>
          </a:p>
          <a:p>
            <a:pPr marL="158750" indent="0">
              <a:buNone/>
            </a:pPr>
            <a:r>
              <a:rPr lang="zh-TW" altLang="en-US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區塊鏈上的交易是在於打包交易並出塊，通過驗證與確認交易是否有效，使交易順利完成，並讓區塊鏈中的所有節點進行更新、以及擁有相同的帳本內容，這樣打包交易並出塊的機制就是「挖礦」。在以太坊區塊鏈中，</a:t>
            </a:r>
            <a:r>
              <a:rPr lang="en-US" altLang="zh-TW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Ether(ETH)</a:t>
            </a:r>
            <a:r>
              <a:rPr lang="zh-TW" altLang="en-US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是其中的燃料，在區塊鏈上進行交易時，必須經由礦工運算打包後上鏈，使用者必須支付礦工該交易的手續費，其交易手續費是以</a:t>
            </a:r>
            <a:r>
              <a:rPr lang="en-US" altLang="zh-TW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Gas </a:t>
            </a:r>
            <a:r>
              <a:rPr lang="zh-TW" altLang="en-US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計算，並以</a:t>
            </a:r>
            <a:r>
              <a:rPr lang="en-US" altLang="zh-TW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Ether </a:t>
            </a:r>
            <a:r>
              <a:rPr lang="zh-TW" altLang="en-US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支付。</a:t>
            </a:r>
          </a:p>
          <a:p>
            <a:pPr marL="158750" indent="0">
              <a:buNone/>
            </a:pPr>
            <a:r>
              <a:rPr lang="zh-TW" altLang="en-US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以太坊主網當中，每個區塊都有</a:t>
            </a:r>
            <a:r>
              <a:rPr lang="en-US" altLang="zh-TW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800M </a:t>
            </a:r>
            <a:r>
              <a:rPr lang="zh-TW" altLang="en-US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的大小限制</a:t>
            </a:r>
            <a:r>
              <a:rPr lang="en-US" altLang="zh-TW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(Block Gas Limit)</a:t>
            </a:r>
            <a:r>
              <a:rPr lang="zh-TW" altLang="en-US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，一般而言一個區塊約可以容納</a:t>
            </a:r>
            <a:r>
              <a:rPr lang="en-US" altLang="zh-TW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380 </a:t>
            </a:r>
            <a:r>
              <a:rPr lang="zh-TW" altLang="en-US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筆交易。交易的大小則會依據交易的內容而有所不同，若是交易需花費的</a:t>
            </a:r>
            <a:r>
              <a:rPr lang="en-US" altLang="zh-TW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Gas</a:t>
            </a:r>
            <a:r>
              <a:rPr lang="zh-TW" altLang="en-US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大過於區塊鏈所設定的的大小限制，則可能發生交易無法打包至區塊中，而滯留在交易池</a:t>
            </a:r>
            <a:r>
              <a:rPr lang="en-US" altLang="zh-TW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(Transaction Pool)</a:t>
            </a:r>
            <a:r>
              <a:rPr lang="zh-TW" altLang="en-US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的狀況。</a:t>
            </a:r>
            <a:endParaRPr lang="zh-TW" altLang="zh-TW" sz="1100" b="0" i="0" u="none" strike="noStrike" cap="none" dirty="0">
              <a:solidFill>
                <a:srgbClr val="000000"/>
              </a:solidFill>
              <a:effectLst/>
              <a:latin typeface="DengXian" panose="02010600030101010101" pitchFamily="2" charset="-122"/>
              <a:ea typeface="DengXian" panose="02010600030101010101" pitchFamily="2" charset="-122"/>
              <a:cs typeface="Arial"/>
              <a:sym typeface="Arial"/>
            </a:endParaRPr>
          </a:p>
          <a:p>
            <a:pPr marL="158750" indent="0" fontAlgn="base">
              <a:buNone/>
            </a:pPr>
            <a:endParaRPr lang="en-US" altLang="zh-TW" dirty="0">
              <a:effectLst/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85085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e84efc64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e84efc64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 fontAlgn="base">
              <a:buNone/>
            </a:pP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智能合約是區塊鏈中一種制訂合約時所使用的特殊協議，主要用於提供驗證及執行智能合約內所訂定的條件。智能合約中內含了程式碼函式，亦能與其他合約進行互動、做決策、儲存資料及傳送以太幣等功能。</a:t>
            </a:r>
            <a:endParaRPr lang="en-US" altLang="zh-TW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fontAlgn="base"/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一、安全性高：智能合約經過加密並儲存於區塊鏈節點上，因此能夠確定在未經許可的情況下不會有更改、遺失的狀況。</a:t>
            </a:r>
          </a:p>
          <a:p>
            <a:pPr fontAlgn="base"/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二、交易效率高：智能合約的流程幾乎為自動化，讓交易效率提高，許多中介都可能會被淘汰。</a:t>
            </a:r>
          </a:p>
          <a:p>
            <a:pPr fontAlgn="base"/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三、可客制化：現在存有的智能合約種類多樣，並能依照客戶需求進行修改。</a:t>
            </a:r>
          </a:p>
        </p:txBody>
      </p:sp>
    </p:spTree>
    <p:extLst>
      <p:ext uri="{BB962C8B-B14F-4D97-AF65-F5344CB8AC3E}">
        <p14:creationId xmlns:p14="http://schemas.microsoft.com/office/powerpoint/2010/main" val="41785013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5e84efc645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5e84efc645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本研究將利用區塊鏈跨鏈技術，取得主鏈上的數位貨幣交易紀錄並儲存至私有鏈當中。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然而，為了使區塊鏈能夠擁有互操作性，必須先讓區塊鏈間的資料能夠流通。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能讓兩個或多個區塊鏈間資料交換技術稱之為跨鏈技術。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跨鏈技術主要有兩種，見證人與中繼。</a:t>
            </a: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5e84efc645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5e84efc645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我們藉由</a:t>
            </a:r>
            <a:r>
              <a:rPr lang="en-US" altLang="zh-TW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Oraclize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(Provable)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服務，其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作為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兩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區塊鏈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間的信息提供者，將區塊鏈主網上的數位貨幣交易傳遞至私有鏈儲存</a:t>
            </a:r>
            <a:endParaRPr lang="en-US" altLang="zh-TW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15875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該服務也提供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Web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API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調用功能，使得我們可以從區塊鏈內部取得外部世界的資訊，或是其他鏈上的交易資料等</a:t>
            </a:r>
            <a:endParaRPr lang="zh-TW" altLang="zh-TW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017446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e84efc64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e84efc64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9903644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5e84efc645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5e84efc645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修改主網外使用者在使用貨幣交易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Timer</a:t>
            </a:r>
            <a:r>
              <a:rPr lang="zh-TW" altLang="en-US" dirty="0"/>
              <a:t>加上 </a:t>
            </a:r>
            <a:r>
              <a:rPr lang="en-US" altLang="zh-TW" dirty="0"/>
              <a:t>8s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右邊改為雙箭頭 </a:t>
            </a:r>
            <a:r>
              <a:rPr lang="en-US" altLang="zh-TW" dirty="0"/>
              <a:t>QUERY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21850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e84efc64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e84efc64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本實驗架構主要開發於以太坊私有鏈，為的是解決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區塊鏈的交易擁塞的情形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將交易記錄與查詢的服務獨立於主網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)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、避免支付過高的手續費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(Gas)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、以及打破區塊大小的限制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提升存取歷史交易的效率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)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以及開發一智能合約儲存主網上的數位貨幣歷史交易紀錄，結合</a:t>
            </a:r>
            <a:r>
              <a:rPr lang="en-US" altLang="zh-TW" dirty="0" err="1"/>
              <a:t>Oraclize</a:t>
            </a:r>
            <a:r>
              <a:rPr lang="en-US" altLang="zh-TW" dirty="0"/>
              <a:t>(Provable)</a:t>
            </a:r>
            <a:r>
              <a:rPr lang="zh-TW" altLang="en-US" dirty="0"/>
              <a:t>服務負責傳送以太坊主網上的數位貨幣交易，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本實驗將使用見證人之跨鏈方式，將</a:t>
            </a:r>
            <a:r>
              <a:rPr lang="en-US" altLang="zh-TW" dirty="0" err="1"/>
              <a:t>Oraclize</a:t>
            </a:r>
            <a:r>
              <a:rPr lang="en-US" altLang="zh-TW" dirty="0"/>
              <a:t>(Provable)</a:t>
            </a:r>
            <a:r>
              <a:rPr lang="zh-TW" altLang="en-US" dirty="0"/>
              <a:t>視為兩區塊鏈的共同信任對象，完全信任其傳遞信息內容的正確性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另有一</a:t>
            </a:r>
            <a:r>
              <a:rPr lang="en" altLang="zh-TW" dirty="0"/>
              <a:t>Time Oracle</a:t>
            </a:r>
            <a:r>
              <a:rPr lang="zh-TW" altLang="en-US" dirty="0"/>
              <a:t>伺服器，主要功能為設定每隔一段時間，觸發智能合約中的</a:t>
            </a:r>
            <a:r>
              <a:rPr lang="en-US" altLang="zh-TW" dirty="0" err="1"/>
              <a:t>Oraclize</a:t>
            </a:r>
            <a:r>
              <a:rPr lang="zh-TW" altLang="en-US" dirty="0"/>
              <a:t>服務，並透過</a:t>
            </a:r>
            <a:r>
              <a:rPr lang="en-US" altLang="zh-TW" dirty="0" err="1"/>
              <a:t>Etherscan</a:t>
            </a:r>
            <a:r>
              <a:rPr lang="zh-TW" altLang="en-US" dirty="0"/>
              <a:t>的</a:t>
            </a:r>
            <a:r>
              <a:rPr lang="en-US" altLang="zh-TW" dirty="0"/>
              <a:t>API</a:t>
            </a:r>
            <a:r>
              <a:rPr lang="zh-TW" altLang="en-US" dirty="0"/>
              <a:t>，以取得主網上的交易資訊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99286731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e84efc64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e84efc64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028681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5eaae6dd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5f5eaae6dd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面對區塊鏈的多元發展，預期在不久的未來，會有大量的數位貨幣支付，以及清算與結算的需求。</a:t>
            </a:r>
            <a:endParaRPr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但是於區塊鏈搜索資料不易，所以我們提供本研究之服務，解決區塊鏈搜索的困難性，並追蹤數位貨幣在區塊鏈上的資料流通與貨幣流向，同時也提供範圍查詢的功能，讓使用者可以更便利地取得交易資料，因此數位貨幣的交易記錄與查詢成為當前刻不容緩的議題。</a:t>
            </a:r>
            <a:endParaRPr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e84efc64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e84efc64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25173366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e84efc64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e84efc64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2655864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e84efc64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e84efc64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966775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5f7241b6e0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5f7241b6e0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網頁實際畫面如下，有註冊欲追蹤之數位貨幣的按鈕，以及查詢已註冊之數位貨幣的歷史交易的按鈕</a:t>
            </a:r>
            <a:endParaRPr dirty="0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5f7241b6e0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5f7241b6e0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以下為註冊主頁，使用者可以註冊其數位貨幣；亦或是針對已註冊的貨幣修改其代幣資訊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709705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5f7241b6e0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5f7241b6e0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左圖為註冊代幣之頁面，使用者需輸入於以太坊主網上之數位代幣的合約位址進行註冊。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右圖為註冊成功之畫面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8546626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5f7241b6e0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5f7241b6e0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此圖為修改代幣資訊的頁面，使用者可以修改已註冊代幣之名稱與單位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2683775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5f7241b6e0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5f7241b6e0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此圖為查詢交易之頁面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7197790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5f7241b6e0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5f7241b6e0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使用者可以透過左邊之按鈕查看該代幣之所有交易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6111610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5f7241b6e0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5f7241b6e0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再者可將滑鼠游標移到該筆交易，即可查看更詳細的交易內容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507749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5eaae6dd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5f5eaae6dd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  <a:cs typeface="Arial"/>
                <a:sym typeface="Arial"/>
              </a:rPr>
              <a:t>以下是與本議題相關的技術與文獻</a:t>
            </a:r>
          </a:p>
        </p:txBody>
      </p:sp>
    </p:spTree>
    <p:extLst>
      <p:ext uri="{BB962C8B-B14F-4D97-AF65-F5344CB8AC3E}">
        <p14:creationId xmlns:p14="http://schemas.microsoft.com/office/powerpoint/2010/main" val="101406561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5f7241b6e0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5f7241b6e0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使用者也能透過日期範圍搜尋交易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5339899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5f7241b6e0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5f7241b6e0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4370393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5f7241b6e0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5f7241b6e0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zh-TW" altLang="en-US" dirty="0"/>
              <a:t>使用者也能透過區塊範圍搜尋交易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8698180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5f7241b6e0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5f7241b6e0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5082643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5f7241b6e0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5f7241b6e0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zh-TW" altLang="en-US" dirty="0"/>
              <a:t>甚至是針對發送方或是接收方的位址進行查詢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3841255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5f7241b6e0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5f7241b6e0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3908057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5f6ddfc013_0_3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" name="Google Shape;650;g5f6ddfc013_0_3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我們透過</a:t>
            </a:r>
            <a:r>
              <a:rPr lang="en-US" altLang="zh-TW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Etherscan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APIs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取得以太坊公鏈上之數位貨幣歷史交易，但</a:t>
            </a:r>
            <a:r>
              <a:rPr lang="en-US" altLang="zh-TW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Ethersca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對於一般開發者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有所使用限制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，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其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對於每個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IP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位址每秒只能使用五次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API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的限制。</a:t>
            </a:r>
            <a:endParaRPr lang="en-US" altLang="zh-TW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lvl="0"/>
            <a:endParaRPr lang="en-US" altLang="zh-TW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lvl="0"/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由於本實驗將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該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服務建立於私有鏈之上，當使用</a:t>
            </a:r>
            <a:r>
              <a:rPr lang="en-US" altLang="zh-TW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Oraclize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(Provable)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服務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時，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則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需搭配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Ethereum Bridge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工具監聽其智能合約所發出之特定事件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(Events)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，並作為中介者負責傳遞鏈外訊息。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Ethereum Bridge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並無多執行緒的多工處理能力，因此當它接收到事件時，只能將其放入佇列中，採先進先出的方式逐一處理。</a:t>
            </a:r>
          </a:p>
          <a:p>
            <a:endParaRPr lang="en-US" altLang="zh-TW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數位貨幣溯源服務乃是利用以太坊區塊鏈智能合約所建立而成，將取得之歷史交易儲存於智能合約當中，以利後續之查找和追溯。不過，於智能合約獲取之歷史交易內容皆為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Json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格式之資料，而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Solidity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本身並無提供該資料的處理方式，故透過「</a:t>
            </a:r>
            <a:r>
              <a:rPr lang="en-US" altLang="zh-TW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jsmnSol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」此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GitHub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上之開源工具，同時也是為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Solidity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語言所編成之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Json Parser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進行資料處理。</a:t>
            </a:r>
            <a:r>
              <a:rPr lang="zh-TW" altLang="zh-TW" dirty="0">
                <a:effectLst/>
              </a:rPr>
              <a:t> </a:t>
            </a:r>
            <a:endParaRPr dirty="0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5f6ddfc013_0_3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5f6ddfc013_0_3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g5f6ddfc013_0_4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1" name="Google Shape;671;g5f6ddfc013_0_4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dirty="0"/>
              <a:t>最後感謝各位委員今日的參與</a:t>
            </a: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5eaae6dd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5f5eaae6dd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>
              <a:buNone/>
            </a:pPr>
            <a:r>
              <a:rPr lang="en-US" altLang="zh-TW" sz="1100" b="0" i="0" u="none" strike="noStrike" cap="none" baseline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BigChainDB</a:t>
            </a:r>
            <a:r>
              <a:rPr lang="zh-TW" altLang="en-US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是一個去中心資料庫。它的設計起源於分散式資料庫，加入了很多區塊鏈的特性，像是去中心控制、不可改變性、數字資產的建立和移動。</a:t>
            </a:r>
          </a:p>
          <a:p>
            <a:pPr marL="158750" indent="0">
              <a:buNone/>
            </a:pPr>
            <a:r>
              <a:rPr lang="en-US" altLang="zh-TW" sz="1100" b="0" i="0" u="none" strike="noStrike" cap="none" baseline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BigChainDB</a:t>
            </a:r>
            <a:r>
              <a:rPr lang="en-US" altLang="zh-TW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zh-TW" altLang="en-US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本身也支援</a:t>
            </a:r>
            <a:r>
              <a:rPr lang="en-US" altLang="zh-TW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NoSQL </a:t>
            </a:r>
            <a:r>
              <a:rPr lang="zh-TW" altLang="en-US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查詢語言，可透過每個節點的 </a:t>
            </a:r>
            <a:r>
              <a:rPr lang="en-US" altLang="zh-TW" sz="1100" b="0" i="0" u="none" strike="noStrike" cap="none" baseline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mongoDB</a:t>
            </a:r>
            <a:r>
              <a:rPr lang="en-US" altLang="zh-TW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zh-TW" altLang="en-US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資料庫進行鏈上資訊</a:t>
            </a:r>
            <a:r>
              <a:rPr lang="en-US" altLang="zh-TW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(Block</a:t>
            </a:r>
            <a:r>
              <a:rPr lang="zh-TW" altLang="en-US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、</a:t>
            </a:r>
            <a:r>
              <a:rPr lang="en-US" altLang="zh-TW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Transaction </a:t>
            </a:r>
            <a:r>
              <a:rPr lang="zh-TW" altLang="en-US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等</a:t>
            </a:r>
            <a:r>
              <a:rPr lang="en-US" altLang="zh-TW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r>
              <a:rPr lang="zh-TW" altLang="en-US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之搜索</a:t>
            </a:r>
            <a:endParaRPr lang="en-US" altLang="zh-TW" sz="1100" b="0" i="0" u="none" strike="noStrike" cap="none" baseline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58750" indent="0">
              <a:buNone/>
            </a:pPr>
            <a:r>
              <a:rPr lang="zh-TW" altLang="en-US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但缺點是不包含智能合約內部數據查詢，該技術主要是用於儲存鏈上資料之用</a:t>
            </a:r>
            <a:endParaRPr lang="zh-TW" altLang="en-US" sz="1100" b="0" i="0" u="none" strike="noStrike" cap="none" dirty="0">
              <a:solidFill>
                <a:srgbClr val="000000"/>
              </a:solidFill>
              <a:effectLst/>
              <a:latin typeface="Microsoft JhengHei" panose="020B0604030504040204" pitchFamily="34" charset="-120"/>
              <a:ea typeface="Microsoft JhengHei" panose="020B0604030504040204" pitchFamily="34" charset="-120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284297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5eaae6dd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5f5eaae6dd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>
              <a:buNone/>
            </a:pP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此論文提出了以太坊查詢語言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，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其實作主要是將區塊鏈上的所有資訊儲存至本地資料庫，並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允許用戶通過編寫類似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SQL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的查詢從區塊鏈中檢索信息的查詢語言。</a:t>
            </a:r>
            <a:endParaRPr lang="en-US" altLang="zh-TW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158750" indent="0">
              <a:buNone/>
            </a:pP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雖然提供了使用者易於查詢區塊資訊的方法，但還缺乏取得智能合約內部資訊的功能。</a:t>
            </a:r>
            <a:endParaRPr lang="en-US" altLang="zh-TW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158750" indent="0">
              <a:buNone/>
            </a:pP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下圖是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EQL 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對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Block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查詢的語法範例。</a:t>
            </a:r>
          </a:p>
        </p:txBody>
      </p:sp>
    </p:spTree>
    <p:extLst>
      <p:ext uri="{BB962C8B-B14F-4D97-AF65-F5344CB8AC3E}">
        <p14:creationId xmlns:p14="http://schemas.microsoft.com/office/powerpoint/2010/main" val="6492067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5eaae6dd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5f5eaae6dd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>
              <a:buNone/>
            </a:pPr>
            <a:r>
              <a:rPr lang="en-US" altLang="zh-TW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Etherscan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，是一個</a:t>
            </a:r>
            <a:r>
              <a:rPr lang="en-US" altLang="zh-TW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Ethereum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Block Explorer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，可以查看區塊鏈上所有發生的交易、交易狀態或是查詢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ETH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錢包餘額等功能。其中，</a:t>
            </a:r>
            <a:r>
              <a:rPr lang="en-US" altLang="zh-TW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Etherscan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也能瀏覽相關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數位貨幣的</a:t>
            </a:r>
            <a:r>
              <a:rPr lang="zh-TW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價格、相關交易以及代幣持有者等。該網站也提供了統計圖表和數據，進而分析供應量的增長、代幣價格的漲幅或是交易頻率等服務。</a:t>
            </a:r>
          </a:p>
        </p:txBody>
      </p:sp>
    </p:spTree>
    <p:extLst>
      <p:ext uri="{BB962C8B-B14F-4D97-AF65-F5344CB8AC3E}">
        <p14:creationId xmlns:p14="http://schemas.microsoft.com/office/powerpoint/2010/main" val="13475775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e84efc64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e84efc64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為改善現有技術與參考文獻的缺點，本研究設計一去中心化數位貨幣交易紀錄與查詢服務</a:t>
            </a:r>
          </a:p>
        </p:txBody>
      </p:sp>
    </p:spTree>
    <p:extLst>
      <p:ext uri="{BB962C8B-B14F-4D97-AF65-F5344CB8AC3E}">
        <p14:creationId xmlns:p14="http://schemas.microsoft.com/office/powerpoint/2010/main" val="29459227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e84efc64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e84efc64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zh-TW" altLang="en-US" dirty="0"/>
              <a:t>依研究主題的領域先介紹區塊鏈，接著針對智能合約與跨鏈技術</a:t>
            </a:r>
            <a:r>
              <a:rPr lang="en-US" altLang="zh-TW" dirty="0"/>
              <a:t> - </a:t>
            </a:r>
            <a:r>
              <a:rPr lang="en-US" altLang="zh-TW" dirty="0" err="1"/>
              <a:t>Oraclize</a:t>
            </a:r>
            <a:r>
              <a:rPr lang="en-US" altLang="zh-TW" dirty="0"/>
              <a:t>(Provable)</a:t>
            </a:r>
            <a:r>
              <a:rPr lang="zh-TW" altLang="en-US" dirty="0"/>
              <a:t>服務進行說明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e84efc64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e84efc64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 fontAlgn="base">
              <a:buNone/>
            </a:pPr>
            <a:r>
              <a:rPr lang="zh-TW" altLang="en-US" dirty="0">
                <a:effectLst/>
                <a:latin typeface="DengXian" panose="02010600030101010101" pitchFamily="2" charset="-122"/>
                <a:ea typeface="DengXian" panose="02010600030101010101" pitchFamily="2" charset="-122"/>
              </a:rPr>
              <a:t>以下我將透過這三點來簡介說明區塊鏈</a:t>
            </a:r>
            <a:endParaRPr lang="en-US" altLang="zh-TW" dirty="0">
              <a:effectLst/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256695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23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12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5" Type="http://schemas.openxmlformats.org/officeDocument/2006/relationships/image" Target="../media/image25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Relationship Id="rId1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7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6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7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8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9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0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1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600" dirty="0">
                <a:latin typeface="DengXian" panose="02010600030101010101" pitchFamily="2" charset="-122"/>
                <a:ea typeface="DengXian" panose="02010600030101010101" pitchFamily="2" charset="-122"/>
              </a:rPr>
              <a:t>去中心化數位貨幣交易記錄與查詢服務：設計與</a:t>
            </a:r>
            <a:r>
              <a:rPr lang="zh-TW" altLang="en-US" sz="36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以太坊實作</a:t>
            </a:r>
            <a:endParaRPr sz="3600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Decentralized Digital Currency Tracing Service: Design and Implementation on Ethereum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研究生：</a:t>
            </a: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朱奕寧</a:t>
            </a:r>
            <a:endParaRPr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 指導教授：</a:t>
            </a:r>
            <a:r>
              <a:rPr lang="zh-TW" altLang="en-US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郭桐惟</a:t>
            </a:r>
            <a:r>
              <a:rPr lang="zh-TW" sz="2400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 教授</a:t>
            </a:r>
            <a:endParaRPr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區塊鏈</a:t>
            </a:r>
            <a:endParaRPr sz="3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94" name="Google Shape;94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公眾的電子記帳資料庫</a:t>
            </a:r>
            <a:endParaRPr lang="en-US" altLang="zh-TW"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TW" altLang="en-US" sz="20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去中心化的分散式資料庫</a:t>
            </a:r>
            <a:endParaRPr lang="en-US" altLang="zh-TW" sz="20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TW" altLang="en-US" sz="20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多節點共同維護帳本，達到安全、可信任、不得任意竄改</a:t>
            </a:r>
            <a:endParaRPr lang="en-US" altLang="zh-TW" sz="20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TW" altLang="en-US" sz="20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用於數據儲存、驗證交易、傳遞訊息等</a:t>
            </a:r>
            <a:endParaRPr lang="en-US" altLang="zh-TW" sz="20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/>
              <a:buAutoNum type="arabicPeriod"/>
            </a:pPr>
            <a:endParaRPr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143200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區塊鏈</a:t>
            </a:r>
            <a:endParaRPr sz="3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94" name="Google Shape;94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公有鏈、私有鏈與聯盟鏈</a:t>
            </a:r>
            <a:endParaRPr lang="en-US" altLang="zh-TW"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zh-TW" altLang="en-US" sz="20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公有鏈：任何人都可以訪問，發送、接收、驗證交易，並參與共識過程的區塊鏈</a:t>
            </a:r>
            <a:endParaRPr lang="en-US" altLang="zh-TW" sz="20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zh-TW" altLang="en-US" sz="20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私有鏈：區塊鏈的權限被一定程度地限制，須得到授權才能成為節點，並非任何人都能參與</a:t>
            </a:r>
            <a:endParaRPr lang="en-US" altLang="zh-TW" sz="20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zh-TW" altLang="en-US" sz="20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聯盟鏈</a:t>
            </a:r>
            <a:r>
              <a:rPr lang="en-US" altLang="zh-TW" sz="20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:</a:t>
            </a:r>
            <a:r>
              <a:rPr lang="zh-TW" altLang="en-US" sz="20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與私有鏈相似，其授權節點通常為企業與企業間有合約的關係等</a:t>
            </a:r>
            <a:endParaRPr lang="en-US" altLang="zh-TW" sz="20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114300" indent="0">
              <a:lnSpc>
                <a:spcPct val="150000"/>
              </a:lnSpc>
              <a:buNone/>
            </a:pPr>
            <a:endParaRPr lang="en-US" altLang="zh-TW"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/>
              <a:buAutoNum type="arabicPeriod"/>
            </a:pPr>
            <a:endParaRPr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024277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區塊鏈</a:t>
            </a:r>
            <a:endParaRPr sz="3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94" name="Google Shape;94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挖礦</a:t>
            </a:r>
            <a:endParaRPr lang="en-US" altLang="zh-TW"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TW" altLang="en-US" sz="20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更新區塊鏈帳本內容</a:t>
            </a:r>
            <a:endParaRPr lang="en-US" altLang="zh-TW" sz="20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TW" sz="20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Gas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TW" sz="20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Block Gas Limit</a:t>
            </a:r>
          </a:p>
          <a:p>
            <a:pPr>
              <a:lnSpc>
                <a:spcPct val="150000"/>
              </a:lnSpc>
              <a:buFont typeface="Arial"/>
              <a:buAutoNum type="arabicPeriod"/>
            </a:pPr>
            <a:endParaRPr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953307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智能合約</a:t>
            </a:r>
            <a:endParaRPr sz="3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94" name="Google Shape;94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200000"/>
              </a:lnSpc>
            </a:pP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區塊鏈中的一種特殊協議，內容與代碼皆由程式所編寫</a:t>
            </a:r>
            <a:endParaRPr lang="en-US" altLang="zh-TW"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ct val="200000"/>
              </a:lnSpc>
            </a:pP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安全性高、交易效率高與可客製化</a:t>
            </a:r>
            <a:endParaRPr lang="en-US" altLang="zh-TW"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114300" indent="0">
              <a:lnSpc>
                <a:spcPct val="150000"/>
              </a:lnSpc>
              <a:buNone/>
            </a:pPr>
            <a:endParaRPr lang="en-US" altLang="zh-TW"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/>
              <a:buAutoNum type="arabicPeriod"/>
            </a:pPr>
            <a:endParaRPr lang="en-US" altLang="zh-TW"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114300" indent="0">
              <a:lnSpc>
                <a:spcPct val="150000"/>
              </a:lnSpc>
              <a:buNone/>
            </a:pPr>
            <a:endParaRPr lang="en-US" altLang="zh-TW"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/>
              <a:buAutoNum type="arabicPeriod"/>
            </a:pPr>
            <a:endParaRPr sz="2400" dirty="0">
              <a:solidFill>
                <a:schemeClr val="tx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814227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跨鏈技術</a:t>
            </a:r>
            <a:endParaRPr sz="3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75" name="Google Shape;75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跨鏈技術：兩個或多個區塊鏈間資料交換技術</a:t>
            </a:r>
            <a:endParaRPr lang="en-US" altLang="zh-TW"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 indent="-342900">
              <a:lnSpc>
                <a:spcPct val="100000"/>
              </a:lnSpc>
              <a:spcBef>
                <a:spcPts val="0"/>
              </a:spcBef>
              <a:buSzPts val="1800"/>
              <a:buFont typeface="Wingdings" panose="05000000000000000000" pitchFamily="2" charset="2"/>
              <a:buChar char="Ø"/>
            </a:pPr>
            <a:r>
              <a:rPr lang="zh-TW" altLang="en-US" sz="20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見證人</a:t>
            </a:r>
            <a:r>
              <a:rPr lang="en-US" altLang="zh-TW" sz="20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(Notary)</a:t>
            </a:r>
            <a:r>
              <a:rPr lang="zh-TW" altLang="en-US" sz="20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：中心化的機制，完全信任由見證人傳遞的資料正確性</a:t>
            </a:r>
            <a:endParaRPr lang="en-US" altLang="zh-TW" sz="20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 indent="-342900">
              <a:lnSpc>
                <a:spcPct val="100000"/>
              </a:lnSpc>
              <a:spcBef>
                <a:spcPts val="0"/>
              </a:spcBef>
              <a:buSzPts val="1800"/>
              <a:buFont typeface="Wingdings" panose="05000000000000000000" pitchFamily="2" charset="2"/>
              <a:buChar char="Ø"/>
            </a:pPr>
            <a:r>
              <a:rPr lang="zh-TW" altLang="en-US" sz="20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中繼</a:t>
            </a:r>
            <a:r>
              <a:rPr lang="en-US" altLang="zh-TW" sz="20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(Relay)</a:t>
            </a:r>
            <a:r>
              <a:rPr lang="zh-TW" altLang="en-US" sz="20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：中繼者負責傳遞信息，但不保證其正確性，需自行驗證</a:t>
            </a:r>
            <a:endParaRPr lang="en" sz="2000" dirty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76" name="Google Shape;7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00C56230-C2A3-2345-802A-1E643191D5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3665" y="3201015"/>
            <a:ext cx="1942485" cy="1942485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D654D3D8-BAB5-AA4E-B0E2-237AFFA30A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54529" y="2860675"/>
            <a:ext cx="2571750" cy="257175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跨鏈技術</a:t>
            </a:r>
            <a:endParaRPr sz="3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75" name="Google Shape;75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altLang="zh-TW" sz="2400" dirty="0" err="1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Oraclize</a:t>
            </a:r>
            <a:r>
              <a:rPr lang="en-US" altLang="zh-TW" sz="24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(Provable)</a:t>
            </a: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服務</a:t>
            </a:r>
            <a:endParaRPr lang="en-US" altLang="zh-TW"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 indent="-342900">
              <a:lnSpc>
                <a:spcPct val="100000"/>
              </a:lnSpc>
              <a:spcBef>
                <a:spcPts val="0"/>
              </a:spcBef>
              <a:buSzPts val="1800"/>
              <a:buFont typeface="Wingdings" panose="05000000000000000000" pitchFamily="2" charset="2"/>
              <a:buChar char="Ø"/>
            </a:pPr>
            <a:r>
              <a:rPr lang="zh-TW" altLang="en-US" sz="20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作為兩區塊鏈間的信息提供者</a:t>
            </a:r>
            <a:endParaRPr lang="en-US" altLang="zh-TW" sz="20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 indent="-342900">
              <a:lnSpc>
                <a:spcPct val="100000"/>
              </a:lnSpc>
              <a:spcBef>
                <a:spcPts val="0"/>
              </a:spcBef>
              <a:buSzPts val="1800"/>
              <a:buFont typeface="Wingdings" panose="05000000000000000000" pitchFamily="2" charset="2"/>
              <a:buChar char="Ø"/>
            </a:pPr>
            <a:r>
              <a:rPr lang="zh-TW" altLang="en-US" sz="20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可使用</a:t>
            </a:r>
            <a:r>
              <a:rPr lang="en-US" altLang="zh-TW" sz="20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Web</a:t>
            </a:r>
            <a:r>
              <a:rPr lang="zh-TW" altLang="en-US" sz="20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20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API</a:t>
            </a:r>
            <a:r>
              <a:rPr lang="zh-TW" altLang="en-US" sz="20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取得鏈外資訊</a:t>
            </a:r>
            <a:endParaRPr lang="en-US" altLang="zh-TW" sz="20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 indent="-342900">
              <a:lnSpc>
                <a:spcPct val="150000"/>
              </a:lnSpc>
              <a:spcBef>
                <a:spcPts val="0"/>
              </a:spcBef>
              <a:buSzPts val="1800"/>
              <a:buFont typeface="Wingdings" panose="05000000000000000000" pitchFamily="2" charset="2"/>
              <a:buChar char="Ø"/>
            </a:pPr>
            <a:endParaRPr lang="en-US" altLang="zh-TW" sz="20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76" name="Google Shape;7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057694A2-58B1-0448-9981-E05579DC02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0" y="2526990"/>
            <a:ext cx="76200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1376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系統實作</a:t>
            </a:r>
            <a:endParaRPr sz="3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94" name="Google Shape;94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系統架構、使用者網頁架構圖</a:t>
            </a:r>
            <a:endParaRPr lang="en-US" altLang="zh-TW"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智能合約與</a:t>
            </a:r>
            <a:r>
              <a:rPr lang="en-US" altLang="zh-TW" sz="2400" dirty="0" err="1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Oraclize</a:t>
            </a:r>
            <a:r>
              <a:rPr lang="en-US" altLang="zh-TW" sz="24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(Provable)</a:t>
            </a: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服務</a:t>
            </a:r>
            <a:endParaRPr lang="en-US" altLang="zh-TW"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交易明細剖析 </a:t>
            </a:r>
            <a:r>
              <a:rPr lang="en-US" altLang="zh-TW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- </a:t>
            </a:r>
            <a:r>
              <a:rPr lang="en-US" altLang="zh-TW" sz="24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Solidity </a:t>
            </a:r>
            <a:r>
              <a:rPr lang="en-US" altLang="zh-TW" sz="2400" dirty="0" err="1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Json</a:t>
            </a: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資料格式處理</a:t>
            </a:r>
            <a:endParaRPr lang="en-US" altLang="zh-TW"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「區塊範圍」與「時間範圍」的搜索功能</a:t>
            </a:r>
            <a:endParaRPr lang="en-US" altLang="zh-TW"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實際畫面</a:t>
            </a:r>
            <a:endParaRPr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31165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" name="群組 103">
            <a:extLst>
              <a:ext uri="{FF2B5EF4-FFF2-40B4-BE49-F238E27FC236}">
                <a16:creationId xmlns:a16="http://schemas.microsoft.com/office/drawing/2014/main" id="{F998C2A1-06C1-2644-8A76-46D4649A3092}"/>
              </a:ext>
            </a:extLst>
          </p:cNvPr>
          <p:cNvGrpSpPr/>
          <p:nvPr/>
        </p:nvGrpSpPr>
        <p:grpSpPr>
          <a:xfrm>
            <a:off x="365065" y="0"/>
            <a:ext cx="8413870" cy="5143500"/>
            <a:chOff x="365065" y="0"/>
            <a:chExt cx="8413870" cy="5143500"/>
          </a:xfrm>
        </p:grpSpPr>
        <p:grpSp>
          <p:nvGrpSpPr>
            <p:cNvPr id="23" name="群組 22">
              <a:extLst>
                <a:ext uri="{FF2B5EF4-FFF2-40B4-BE49-F238E27FC236}">
                  <a16:creationId xmlns:a16="http://schemas.microsoft.com/office/drawing/2014/main" id="{BA0D1F4D-07C4-454D-8870-E4E9956AF0A3}"/>
                </a:ext>
              </a:extLst>
            </p:cNvPr>
            <p:cNvGrpSpPr/>
            <p:nvPr/>
          </p:nvGrpSpPr>
          <p:grpSpPr>
            <a:xfrm>
              <a:off x="6310411" y="3474207"/>
              <a:ext cx="2468524" cy="1669293"/>
              <a:chOff x="3337737" y="2571750"/>
              <a:chExt cx="2468524" cy="1669293"/>
            </a:xfrm>
          </p:grpSpPr>
          <p:grpSp>
            <p:nvGrpSpPr>
              <p:cNvPr id="21" name="群組 20">
                <a:extLst>
                  <a:ext uri="{FF2B5EF4-FFF2-40B4-BE49-F238E27FC236}">
                    <a16:creationId xmlns:a16="http://schemas.microsoft.com/office/drawing/2014/main" id="{A9D3861D-0860-D343-9921-64B6459923B4}"/>
                  </a:ext>
                </a:extLst>
              </p:cNvPr>
              <p:cNvGrpSpPr/>
              <p:nvPr/>
            </p:nvGrpSpPr>
            <p:grpSpPr>
              <a:xfrm>
                <a:off x="3950819" y="2571750"/>
                <a:ext cx="1242361" cy="1312657"/>
                <a:chOff x="3950819" y="2571750"/>
                <a:chExt cx="1242361" cy="1312657"/>
              </a:xfrm>
            </p:grpSpPr>
            <p:pic>
              <p:nvPicPr>
                <p:cNvPr id="12" name="圖片 11">
                  <a:extLst>
                    <a:ext uri="{FF2B5EF4-FFF2-40B4-BE49-F238E27FC236}">
                      <a16:creationId xmlns:a16="http://schemas.microsoft.com/office/drawing/2014/main" id="{938997C6-82B2-084E-8016-E89EB28A04F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4519300" y="2659648"/>
                  <a:ext cx="408661" cy="431784"/>
                </a:xfrm>
                <a:prstGeom prst="rect">
                  <a:avLst/>
                </a:prstGeom>
              </p:spPr>
            </p:pic>
            <p:pic>
              <p:nvPicPr>
                <p:cNvPr id="15" name="圖片 14">
                  <a:extLst>
                    <a:ext uri="{FF2B5EF4-FFF2-40B4-BE49-F238E27FC236}">
                      <a16:creationId xmlns:a16="http://schemas.microsoft.com/office/drawing/2014/main" id="{D54A8DC0-D0A5-AC4D-8B96-48EE8FA5D92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4068609" y="2739350"/>
                  <a:ext cx="408661" cy="431784"/>
                </a:xfrm>
                <a:prstGeom prst="rect">
                  <a:avLst/>
                </a:prstGeom>
              </p:spPr>
            </p:pic>
            <p:pic>
              <p:nvPicPr>
                <p:cNvPr id="16" name="圖片 15">
                  <a:extLst>
                    <a:ext uri="{FF2B5EF4-FFF2-40B4-BE49-F238E27FC236}">
                      <a16:creationId xmlns:a16="http://schemas.microsoft.com/office/drawing/2014/main" id="{58194E3F-CA79-9D41-BA32-9F1EE4D2D81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4325638" y="3033214"/>
                  <a:ext cx="408661" cy="431784"/>
                </a:xfrm>
                <a:prstGeom prst="rect">
                  <a:avLst/>
                </a:prstGeom>
              </p:spPr>
            </p:pic>
            <p:pic>
              <p:nvPicPr>
                <p:cNvPr id="17" name="圖片 16">
                  <a:extLst>
                    <a:ext uri="{FF2B5EF4-FFF2-40B4-BE49-F238E27FC236}">
                      <a16:creationId xmlns:a16="http://schemas.microsoft.com/office/drawing/2014/main" id="{CB290029-C5A3-994F-9CD7-727764D603A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4761713" y="3048472"/>
                  <a:ext cx="408661" cy="431784"/>
                </a:xfrm>
                <a:prstGeom prst="rect">
                  <a:avLst/>
                </a:prstGeom>
              </p:spPr>
            </p:pic>
            <p:pic>
              <p:nvPicPr>
                <p:cNvPr id="18" name="圖片 17">
                  <a:extLst>
                    <a:ext uri="{FF2B5EF4-FFF2-40B4-BE49-F238E27FC236}">
                      <a16:creationId xmlns:a16="http://schemas.microsoft.com/office/drawing/2014/main" id="{1DF50B16-DDA2-DA4E-B8FB-6BDD8CA0660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4514632" y="3406780"/>
                  <a:ext cx="408661" cy="431784"/>
                </a:xfrm>
                <a:prstGeom prst="rect">
                  <a:avLst/>
                </a:prstGeom>
              </p:spPr>
            </p:pic>
            <p:pic>
              <p:nvPicPr>
                <p:cNvPr id="19" name="圖片 18">
                  <a:extLst>
                    <a:ext uri="{FF2B5EF4-FFF2-40B4-BE49-F238E27FC236}">
                      <a16:creationId xmlns:a16="http://schemas.microsoft.com/office/drawing/2014/main" id="{ED1CC111-6439-E648-9EAF-106F4410DF2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4079277" y="3337172"/>
                  <a:ext cx="408661" cy="431784"/>
                </a:xfrm>
                <a:prstGeom prst="rect">
                  <a:avLst/>
                </a:prstGeom>
              </p:spPr>
            </p:pic>
            <p:sp>
              <p:nvSpPr>
                <p:cNvPr id="13" name="橢圓 12">
                  <a:extLst>
                    <a:ext uri="{FF2B5EF4-FFF2-40B4-BE49-F238E27FC236}">
                      <a16:creationId xmlns:a16="http://schemas.microsoft.com/office/drawing/2014/main" id="{0DB1E62A-9064-C34E-863A-DC0345BAA214}"/>
                    </a:ext>
                  </a:extLst>
                </p:cNvPr>
                <p:cNvSpPr/>
                <p:nvPr/>
              </p:nvSpPr>
              <p:spPr>
                <a:xfrm>
                  <a:off x="3950819" y="2571750"/>
                  <a:ext cx="1242361" cy="1312657"/>
                </a:xfrm>
                <a:prstGeom prst="ellipse">
                  <a:avLst/>
                </a:prstGeom>
                <a:noFill/>
                <a:ln w="38100">
                  <a:solidFill>
                    <a:schemeClr val="accent5">
                      <a:lumMod val="60000"/>
                      <a:lumOff val="40000"/>
                    </a:schemeClr>
                  </a:solidFill>
                  <a:prstDash val="sysDash"/>
                </a:ln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TW" altLang="en-US" dirty="0"/>
                </a:p>
              </p:txBody>
            </p:sp>
          </p:grpSp>
          <p:sp>
            <p:nvSpPr>
              <p:cNvPr id="14" name="文字方塊 13">
                <a:extLst>
                  <a:ext uri="{FF2B5EF4-FFF2-40B4-BE49-F238E27FC236}">
                    <a16:creationId xmlns:a16="http://schemas.microsoft.com/office/drawing/2014/main" id="{80F1AF33-2A48-2B44-BB19-15FB8B46E40F}"/>
                  </a:ext>
                </a:extLst>
              </p:cNvPr>
              <p:cNvSpPr txBox="1"/>
              <p:nvPr/>
            </p:nvSpPr>
            <p:spPr>
              <a:xfrm>
                <a:off x="3337737" y="3902489"/>
                <a:ext cx="2468524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TW" sz="16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Ethereum Private Net</a:t>
                </a:r>
                <a:endParaRPr kumimoji="1" lang="zh-TW" altLang="en-US" sz="16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35" name="群組 34">
              <a:extLst>
                <a:ext uri="{FF2B5EF4-FFF2-40B4-BE49-F238E27FC236}">
                  <a16:creationId xmlns:a16="http://schemas.microsoft.com/office/drawing/2014/main" id="{DCF6AF1F-DE77-6141-B31D-B967D148D234}"/>
                </a:ext>
              </a:extLst>
            </p:cNvPr>
            <p:cNvGrpSpPr/>
            <p:nvPr/>
          </p:nvGrpSpPr>
          <p:grpSpPr>
            <a:xfrm>
              <a:off x="2348581" y="66477"/>
              <a:ext cx="2468524" cy="1625369"/>
              <a:chOff x="3128121" y="237166"/>
              <a:chExt cx="2468524" cy="1625369"/>
            </a:xfrm>
          </p:grpSpPr>
          <p:sp>
            <p:nvSpPr>
              <p:cNvPr id="31" name="橢圓 30">
                <a:extLst>
                  <a:ext uri="{FF2B5EF4-FFF2-40B4-BE49-F238E27FC236}">
                    <a16:creationId xmlns:a16="http://schemas.microsoft.com/office/drawing/2014/main" id="{F933A544-EABC-E643-907B-D6B1F93B4A63}"/>
                  </a:ext>
                </a:extLst>
              </p:cNvPr>
              <p:cNvSpPr/>
              <p:nvPr/>
            </p:nvSpPr>
            <p:spPr>
              <a:xfrm>
                <a:off x="3756689" y="237166"/>
                <a:ext cx="1242361" cy="1312657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  <a:prstDash val="sysDash"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 dirty="0"/>
              </a:p>
            </p:txBody>
          </p:sp>
          <p:sp>
            <p:nvSpPr>
              <p:cNvPr id="32" name="文字方塊 31">
                <a:extLst>
                  <a:ext uri="{FF2B5EF4-FFF2-40B4-BE49-F238E27FC236}">
                    <a16:creationId xmlns:a16="http://schemas.microsoft.com/office/drawing/2014/main" id="{CF4309E4-0AA6-474F-A373-7827CD634AE6}"/>
                  </a:ext>
                </a:extLst>
              </p:cNvPr>
              <p:cNvSpPr txBox="1"/>
              <p:nvPr/>
            </p:nvSpPr>
            <p:spPr>
              <a:xfrm>
                <a:off x="3128121" y="1523981"/>
                <a:ext cx="2468524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TW" sz="16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Ethereum Main Net</a:t>
                </a:r>
                <a:endParaRPr kumimoji="1" lang="zh-TW" altLang="en-US" sz="16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pic>
            <p:nvPicPr>
              <p:cNvPr id="34" name="圖片 33">
                <a:extLst>
                  <a:ext uri="{FF2B5EF4-FFF2-40B4-BE49-F238E27FC236}">
                    <a16:creationId xmlns:a16="http://schemas.microsoft.com/office/drawing/2014/main" id="{DE53AC56-00C4-D44D-BAC5-E67E5438CD4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346372" y="346448"/>
                <a:ext cx="410400" cy="410400"/>
              </a:xfrm>
              <a:prstGeom prst="rect">
                <a:avLst/>
              </a:prstGeom>
            </p:spPr>
          </p:pic>
          <p:pic>
            <p:nvPicPr>
              <p:cNvPr id="37" name="圖片 36">
                <a:extLst>
                  <a:ext uri="{FF2B5EF4-FFF2-40B4-BE49-F238E27FC236}">
                    <a16:creationId xmlns:a16="http://schemas.microsoft.com/office/drawing/2014/main" id="{3B0788D3-27F2-1443-95F0-1749C6D918E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836851" y="457024"/>
                <a:ext cx="410400" cy="410400"/>
              </a:xfrm>
              <a:prstGeom prst="rect">
                <a:avLst/>
              </a:prstGeom>
            </p:spPr>
          </p:pic>
          <p:pic>
            <p:nvPicPr>
              <p:cNvPr id="38" name="圖片 37">
                <a:extLst>
                  <a:ext uri="{FF2B5EF4-FFF2-40B4-BE49-F238E27FC236}">
                    <a16:creationId xmlns:a16="http://schemas.microsoft.com/office/drawing/2014/main" id="{77005CDB-2433-B549-A44E-7F3CA5683DF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157183" y="674023"/>
                <a:ext cx="410400" cy="410400"/>
              </a:xfrm>
              <a:prstGeom prst="rect">
                <a:avLst/>
              </a:prstGeom>
            </p:spPr>
          </p:pic>
          <p:pic>
            <p:nvPicPr>
              <p:cNvPr id="39" name="圖片 38">
                <a:extLst>
                  <a:ext uri="{FF2B5EF4-FFF2-40B4-BE49-F238E27FC236}">
                    <a16:creationId xmlns:a16="http://schemas.microsoft.com/office/drawing/2014/main" id="{E8600AB5-04C5-1C4D-89AD-AF38C0E5427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589006" y="748511"/>
                <a:ext cx="410400" cy="410400"/>
              </a:xfrm>
              <a:prstGeom prst="rect">
                <a:avLst/>
              </a:prstGeom>
            </p:spPr>
          </p:pic>
          <p:pic>
            <p:nvPicPr>
              <p:cNvPr id="40" name="圖片 39">
                <a:extLst>
                  <a:ext uri="{FF2B5EF4-FFF2-40B4-BE49-F238E27FC236}">
                    <a16:creationId xmlns:a16="http://schemas.microsoft.com/office/drawing/2014/main" id="{B778DEB5-1632-AB41-B7E6-83D333B2CCF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927591" y="984797"/>
                <a:ext cx="410400" cy="410400"/>
              </a:xfrm>
              <a:prstGeom prst="rect">
                <a:avLst/>
              </a:prstGeom>
            </p:spPr>
          </p:pic>
          <p:pic>
            <p:nvPicPr>
              <p:cNvPr id="41" name="圖片 40">
                <a:extLst>
                  <a:ext uri="{FF2B5EF4-FFF2-40B4-BE49-F238E27FC236}">
                    <a16:creationId xmlns:a16="http://schemas.microsoft.com/office/drawing/2014/main" id="{A6AE10C8-6FC5-8A41-AB69-C713099DD8B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338703" y="1062110"/>
                <a:ext cx="410400" cy="410400"/>
              </a:xfrm>
              <a:prstGeom prst="rect">
                <a:avLst/>
              </a:prstGeom>
            </p:spPr>
          </p:pic>
        </p:grpSp>
        <p:pic>
          <p:nvPicPr>
            <p:cNvPr id="55" name="圖片 54">
              <a:extLst>
                <a:ext uri="{FF2B5EF4-FFF2-40B4-BE49-F238E27FC236}">
                  <a16:creationId xmlns:a16="http://schemas.microsoft.com/office/drawing/2014/main" id="{89E75FF9-6D06-F34E-A487-C4B99C23268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74872" y="1965927"/>
              <a:ext cx="939597" cy="939597"/>
            </a:xfrm>
            <a:prstGeom prst="rect">
              <a:avLst/>
            </a:prstGeom>
          </p:spPr>
        </p:pic>
        <p:sp>
          <p:nvSpPr>
            <p:cNvPr id="56" name="文字方塊 55">
              <a:extLst>
                <a:ext uri="{FF2B5EF4-FFF2-40B4-BE49-F238E27FC236}">
                  <a16:creationId xmlns:a16="http://schemas.microsoft.com/office/drawing/2014/main" id="{A680F72C-406B-5F46-A665-64848987377E}"/>
                </a:ext>
              </a:extLst>
            </p:cNvPr>
            <p:cNvSpPr txBox="1"/>
            <p:nvPr/>
          </p:nvSpPr>
          <p:spPr>
            <a:xfrm>
              <a:off x="7160591" y="2202777"/>
              <a:ext cx="7889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TW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Web UI</a:t>
              </a:r>
              <a:endParaRPr kumimoji="1" lang="zh-TW" altLang="en-US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0" name="文字方塊 59">
              <a:extLst>
                <a:ext uri="{FF2B5EF4-FFF2-40B4-BE49-F238E27FC236}">
                  <a16:creationId xmlns:a16="http://schemas.microsoft.com/office/drawing/2014/main" id="{ABD148AB-8700-C247-8F11-5FC53F59365B}"/>
                </a:ext>
              </a:extLst>
            </p:cNvPr>
            <p:cNvSpPr txBox="1"/>
            <p:nvPr/>
          </p:nvSpPr>
          <p:spPr>
            <a:xfrm>
              <a:off x="7706973" y="1503315"/>
              <a:ext cx="8226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TW" b="1" dirty="0">
                  <a:solidFill>
                    <a:srgbClr val="7030A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Monitor</a:t>
              </a:r>
              <a:endParaRPr kumimoji="1" lang="zh-TW" altLang="en-US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62" name="直線箭頭接點 61">
              <a:extLst>
                <a:ext uri="{FF2B5EF4-FFF2-40B4-BE49-F238E27FC236}">
                  <a16:creationId xmlns:a16="http://schemas.microsoft.com/office/drawing/2014/main" id="{25B45ADB-741C-AE40-ABF8-1B2592A74BA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642294" y="2857884"/>
              <a:ext cx="1" cy="493316"/>
            </a:xfrm>
            <a:prstGeom prst="straightConnector1">
              <a:avLst/>
            </a:prstGeom>
            <a:ln w="317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文字方塊 63">
              <a:extLst>
                <a:ext uri="{FF2B5EF4-FFF2-40B4-BE49-F238E27FC236}">
                  <a16:creationId xmlns:a16="http://schemas.microsoft.com/office/drawing/2014/main" id="{E6D06312-65DD-B745-95AB-70E1C6BBEAC1}"/>
                </a:ext>
              </a:extLst>
            </p:cNvPr>
            <p:cNvSpPr txBox="1"/>
            <p:nvPr/>
          </p:nvSpPr>
          <p:spPr>
            <a:xfrm>
              <a:off x="7719236" y="2938980"/>
              <a:ext cx="67358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TW" b="1" dirty="0">
                  <a:solidFill>
                    <a:srgbClr val="7030A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Query</a:t>
              </a:r>
              <a:endParaRPr kumimoji="1" lang="zh-TW" altLang="en-US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67" name="直線箭頭接點 66">
              <a:extLst>
                <a:ext uri="{FF2B5EF4-FFF2-40B4-BE49-F238E27FC236}">
                  <a16:creationId xmlns:a16="http://schemas.microsoft.com/office/drawing/2014/main" id="{7245CC2A-B0B7-7940-A369-FC7AF3BF3C4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676025" y="1310299"/>
              <a:ext cx="2" cy="716988"/>
            </a:xfrm>
            <a:prstGeom prst="straightConnector1">
              <a:avLst/>
            </a:prstGeom>
            <a:ln w="317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線箭頭接點 70">
              <a:extLst>
                <a:ext uri="{FF2B5EF4-FFF2-40B4-BE49-F238E27FC236}">
                  <a16:creationId xmlns:a16="http://schemas.microsoft.com/office/drawing/2014/main" id="{4CA8821A-B672-3C44-8F4C-908BEACB3CC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58773" y="1297427"/>
              <a:ext cx="2" cy="716988"/>
            </a:xfrm>
            <a:prstGeom prst="straightConnector1">
              <a:avLst/>
            </a:prstGeom>
            <a:ln w="317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4" name="群組 83">
              <a:extLst>
                <a:ext uri="{FF2B5EF4-FFF2-40B4-BE49-F238E27FC236}">
                  <a16:creationId xmlns:a16="http://schemas.microsoft.com/office/drawing/2014/main" id="{ADD4777A-BE42-BD4E-9383-D3254CAA7775}"/>
                </a:ext>
              </a:extLst>
            </p:cNvPr>
            <p:cNvGrpSpPr/>
            <p:nvPr/>
          </p:nvGrpSpPr>
          <p:grpSpPr>
            <a:xfrm>
              <a:off x="4903476" y="3530631"/>
              <a:ext cx="1640193" cy="1612869"/>
              <a:chOff x="3672625" y="3327883"/>
              <a:chExt cx="1640193" cy="1612869"/>
            </a:xfrm>
          </p:grpSpPr>
          <p:grpSp>
            <p:nvGrpSpPr>
              <p:cNvPr id="79" name="群組 78">
                <a:extLst>
                  <a:ext uri="{FF2B5EF4-FFF2-40B4-BE49-F238E27FC236}">
                    <a16:creationId xmlns:a16="http://schemas.microsoft.com/office/drawing/2014/main" id="{4320CB96-C285-3F43-9651-0A27C96C36C4}"/>
                  </a:ext>
                </a:extLst>
              </p:cNvPr>
              <p:cNvGrpSpPr/>
              <p:nvPr/>
            </p:nvGrpSpPr>
            <p:grpSpPr>
              <a:xfrm>
                <a:off x="3930969" y="3327883"/>
                <a:ext cx="1109180" cy="1156752"/>
                <a:chOff x="5749360" y="3223183"/>
                <a:chExt cx="1312657" cy="1343018"/>
              </a:xfrm>
            </p:grpSpPr>
            <p:pic>
              <p:nvPicPr>
                <p:cNvPr id="75" name="圖片 74">
                  <a:extLst>
                    <a:ext uri="{FF2B5EF4-FFF2-40B4-BE49-F238E27FC236}">
                      <a16:creationId xmlns:a16="http://schemas.microsoft.com/office/drawing/2014/main" id="{268CDF6A-5460-C544-A642-7B6058B85BF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5880393" y="3950928"/>
                  <a:ext cx="610044" cy="615273"/>
                </a:xfrm>
                <a:prstGeom prst="rect">
                  <a:avLst/>
                </a:prstGeom>
              </p:spPr>
            </p:pic>
            <p:pic>
              <p:nvPicPr>
                <p:cNvPr id="78" name="圖片 77">
                  <a:extLst>
                    <a:ext uri="{FF2B5EF4-FFF2-40B4-BE49-F238E27FC236}">
                      <a16:creationId xmlns:a16="http://schemas.microsoft.com/office/drawing/2014/main" id="{B4BEE6A5-C272-CD42-AAAB-D6C71211C75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5749360" y="3223183"/>
                  <a:ext cx="1312657" cy="1312657"/>
                </a:xfrm>
                <a:prstGeom prst="rect">
                  <a:avLst/>
                </a:prstGeom>
              </p:spPr>
            </p:pic>
          </p:grpSp>
          <p:sp>
            <p:nvSpPr>
              <p:cNvPr id="80" name="文字方塊 79">
                <a:extLst>
                  <a:ext uri="{FF2B5EF4-FFF2-40B4-BE49-F238E27FC236}">
                    <a16:creationId xmlns:a16="http://schemas.microsoft.com/office/drawing/2014/main" id="{0D1D65EB-A120-F341-AB9D-F0B8CEC1A897}"/>
                  </a:ext>
                </a:extLst>
              </p:cNvPr>
              <p:cNvSpPr txBox="1"/>
              <p:nvPr/>
            </p:nvSpPr>
            <p:spPr>
              <a:xfrm>
                <a:off x="3672625" y="4417532"/>
                <a:ext cx="1640193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TW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Smart Contract</a:t>
                </a:r>
              </a:p>
              <a:p>
                <a:pPr algn="ctr"/>
                <a:r>
                  <a:rPr kumimoji="1" lang="en-US" altLang="zh-TW" b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Oraclize</a:t>
                </a:r>
                <a:r>
                  <a:rPr kumimoji="1" lang="en-US" altLang="zh-TW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(Provable)</a:t>
                </a:r>
                <a:endParaRPr kumimoji="1" lang="zh-TW" altLang="en-US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86" name="直線接點 85">
              <a:extLst>
                <a:ext uri="{FF2B5EF4-FFF2-40B4-BE49-F238E27FC236}">
                  <a16:creationId xmlns:a16="http://schemas.microsoft.com/office/drawing/2014/main" id="{B0D8FF0E-F6B2-324A-A8FB-AF2DDF42B23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10411" y="4095932"/>
              <a:ext cx="516422" cy="0"/>
            </a:xfrm>
            <a:prstGeom prst="line">
              <a:avLst/>
            </a:prstGeom>
            <a:ln w="31750">
              <a:solidFill>
                <a:schemeClr val="accent5">
                  <a:lumMod val="60000"/>
                  <a:lumOff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線箭頭接點 92">
              <a:extLst>
                <a:ext uri="{FF2B5EF4-FFF2-40B4-BE49-F238E27FC236}">
                  <a16:creationId xmlns:a16="http://schemas.microsoft.com/office/drawing/2014/main" id="{2D25D85C-DECB-A94D-AD2F-3BF458A42692}"/>
                </a:ext>
              </a:extLst>
            </p:cNvPr>
            <p:cNvCxnSpPr>
              <a:cxnSpLocks/>
              <a:endCxn id="78" idx="1"/>
            </p:cNvCxnSpPr>
            <p:nvPr/>
          </p:nvCxnSpPr>
          <p:spPr>
            <a:xfrm>
              <a:off x="1884512" y="4095932"/>
              <a:ext cx="3277308" cy="0"/>
            </a:xfrm>
            <a:prstGeom prst="straightConnector1">
              <a:avLst/>
            </a:prstGeom>
            <a:ln w="317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文字方塊 94">
              <a:extLst>
                <a:ext uri="{FF2B5EF4-FFF2-40B4-BE49-F238E27FC236}">
                  <a16:creationId xmlns:a16="http://schemas.microsoft.com/office/drawing/2014/main" id="{1191AD8A-2C97-7544-A8C9-FC737A21FE96}"/>
                </a:ext>
              </a:extLst>
            </p:cNvPr>
            <p:cNvSpPr txBox="1"/>
            <p:nvPr/>
          </p:nvSpPr>
          <p:spPr>
            <a:xfrm>
              <a:off x="3080425" y="4114636"/>
              <a:ext cx="77457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TW" b="1" dirty="0">
                  <a:solidFill>
                    <a:srgbClr val="7030A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Trigger</a:t>
              </a:r>
              <a:endParaRPr kumimoji="1" lang="zh-TW" altLang="en-US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30" name="群組 29">
              <a:extLst>
                <a:ext uri="{FF2B5EF4-FFF2-40B4-BE49-F238E27FC236}">
                  <a16:creationId xmlns:a16="http://schemas.microsoft.com/office/drawing/2014/main" id="{FD73C17B-6EB5-A442-BE94-FAF0772FB2D4}"/>
                </a:ext>
              </a:extLst>
            </p:cNvPr>
            <p:cNvGrpSpPr/>
            <p:nvPr/>
          </p:nvGrpSpPr>
          <p:grpSpPr>
            <a:xfrm rot="20869649">
              <a:off x="4261049" y="2893085"/>
              <a:ext cx="946413" cy="900924"/>
              <a:chOff x="4319109" y="2681706"/>
              <a:chExt cx="946413" cy="900924"/>
            </a:xfrm>
          </p:grpSpPr>
          <p:cxnSp>
            <p:nvCxnSpPr>
              <p:cNvPr id="96" name="直線箭頭接點 95">
                <a:extLst>
                  <a:ext uri="{FF2B5EF4-FFF2-40B4-BE49-F238E27FC236}">
                    <a16:creationId xmlns:a16="http://schemas.microsoft.com/office/drawing/2014/main" id="{7640CA24-F5C5-F145-A9CF-1DC61DFBE91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4386114" y="2681706"/>
                <a:ext cx="879408" cy="822776"/>
              </a:xfrm>
              <a:prstGeom prst="straightConnector1">
                <a:avLst/>
              </a:prstGeom>
              <a:ln w="31750"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線箭頭接點 98">
                <a:extLst>
                  <a:ext uri="{FF2B5EF4-FFF2-40B4-BE49-F238E27FC236}">
                    <a16:creationId xmlns:a16="http://schemas.microsoft.com/office/drawing/2014/main" id="{91419A0C-06F0-3E4F-B87C-2425872879C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19109" y="2785440"/>
                <a:ext cx="838933" cy="797190"/>
              </a:xfrm>
              <a:prstGeom prst="straightConnector1">
                <a:avLst/>
              </a:prstGeom>
              <a:ln w="31750"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8" name="文字方塊 107">
              <a:extLst>
                <a:ext uri="{FF2B5EF4-FFF2-40B4-BE49-F238E27FC236}">
                  <a16:creationId xmlns:a16="http://schemas.microsoft.com/office/drawing/2014/main" id="{37CE55D0-0832-7D45-B77D-572B6BF883C7}"/>
                </a:ext>
              </a:extLst>
            </p:cNvPr>
            <p:cNvSpPr txBox="1"/>
            <p:nvPr/>
          </p:nvSpPr>
          <p:spPr>
            <a:xfrm>
              <a:off x="4666144" y="3003037"/>
              <a:ext cx="50366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TW" b="1" dirty="0">
                  <a:solidFill>
                    <a:srgbClr val="7030A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Call</a:t>
              </a:r>
              <a:endParaRPr kumimoji="1" lang="zh-TW" altLang="en-US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36" name="直線箭頭接點 135">
              <a:extLst>
                <a:ext uri="{FF2B5EF4-FFF2-40B4-BE49-F238E27FC236}">
                  <a16:creationId xmlns:a16="http://schemas.microsoft.com/office/drawing/2014/main" id="{44DA3D48-61BD-3742-98FE-B8523D13A6E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63227" y="1637888"/>
              <a:ext cx="4776" cy="562661"/>
            </a:xfrm>
            <a:prstGeom prst="straightConnector1">
              <a:avLst/>
            </a:prstGeom>
            <a:ln w="317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直線箭頭接點 136">
              <a:extLst>
                <a:ext uri="{FF2B5EF4-FFF2-40B4-BE49-F238E27FC236}">
                  <a16:creationId xmlns:a16="http://schemas.microsoft.com/office/drawing/2014/main" id="{E7B0ADF5-B6FA-A040-9907-B0E0BAB4C050}"/>
                </a:ext>
              </a:extLst>
            </p:cNvPr>
            <p:cNvCxnSpPr>
              <a:cxnSpLocks/>
            </p:cNvCxnSpPr>
            <p:nvPr/>
          </p:nvCxnSpPr>
          <p:spPr>
            <a:xfrm>
              <a:off x="3489554" y="1685323"/>
              <a:ext cx="0" cy="535633"/>
            </a:xfrm>
            <a:prstGeom prst="straightConnector1">
              <a:avLst/>
            </a:prstGeom>
            <a:ln w="317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文字方塊 137">
              <a:extLst>
                <a:ext uri="{FF2B5EF4-FFF2-40B4-BE49-F238E27FC236}">
                  <a16:creationId xmlns:a16="http://schemas.microsoft.com/office/drawing/2014/main" id="{94C896FE-9916-A74B-BEA4-F882C9336AC0}"/>
                </a:ext>
              </a:extLst>
            </p:cNvPr>
            <p:cNvSpPr txBox="1"/>
            <p:nvPr/>
          </p:nvSpPr>
          <p:spPr>
            <a:xfrm>
              <a:off x="3675922" y="1803639"/>
              <a:ext cx="8948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TW" b="1" dirty="0">
                  <a:solidFill>
                    <a:srgbClr val="7030A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Get </a:t>
              </a:r>
              <a:r>
                <a:rPr kumimoji="1" lang="en-US" altLang="zh-TW" b="1" dirty="0" err="1">
                  <a:solidFill>
                    <a:srgbClr val="7030A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Txs</a:t>
              </a:r>
              <a:endParaRPr kumimoji="1" lang="zh-TW" altLang="en-US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5" name="圓角矩形 144">
              <a:extLst>
                <a:ext uri="{FF2B5EF4-FFF2-40B4-BE49-F238E27FC236}">
                  <a16:creationId xmlns:a16="http://schemas.microsoft.com/office/drawing/2014/main" id="{067B3C81-41E9-5942-98EB-7AD6F2EC9721}"/>
                </a:ext>
              </a:extLst>
            </p:cNvPr>
            <p:cNvSpPr/>
            <p:nvPr/>
          </p:nvSpPr>
          <p:spPr>
            <a:xfrm>
              <a:off x="4870613" y="3419657"/>
              <a:ext cx="3813945" cy="1723842"/>
            </a:xfrm>
            <a:prstGeom prst="roundRect">
              <a:avLst/>
            </a:prstGeom>
            <a:noFill/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grpSp>
          <p:nvGrpSpPr>
            <p:cNvPr id="29" name="群組 28">
              <a:extLst>
                <a:ext uri="{FF2B5EF4-FFF2-40B4-BE49-F238E27FC236}">
                  <a16:creationId xmlns:a16="http://schemas.microsoft.com/office/drawing/2014/main" id="{936E27ED-F016-B646-8C57-5D2472074B63}"/>
                </a:ext>
              </a:extLst>
            </p:cNvPr>
            <p:cNvGrpSpPr/>
            <p:nvPr/>
          </p:nvGrpSpPr>
          <p:grpSpPr>
            <a:xfrm>
              <a:off x="2939334" y="2239981"/>
              <a:ext cx="1317990" cy="1393477"/>
              <a:chOff x="2562468" y="2152826"/>
              <a:chExt cx="1317990" cy="1393477"/>
            </a:xfrm>
          </p:grpSpPr>
          <p:sp>
            <p:nvSpPr>
              <p:cNvPr id="43" name="文字方塊 42">
                <a:extLst>
                  <a:ext uri="{FF2B5EF4-FFF2-40B4-BE49-F238E27FC236}">
                    <a16:creationId xmlns:a16="http://schemas.microsoft.com/office/drawing/2014/main" id="{E2239689-D2BE-8F40-8EAF-EE7C22BAFD95}"/>
                  </a:ext>
                </a:extLst>
              </p:cNvPr>
              <p:cNvSpPr txBox="1"/>
              <p:nvPr/>
            </p:nvSpPr>
            <p:spPr>
              <a:xfrm>
                <a:off x="2562468" y="3238526"/>
                <a:ext cx="131799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TW" b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Etherscan</a:t>
                </a:r>
                <a:r>
                  <a:rPr kumimoji="1" lang="en-US" altLang="zh-TW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API</a:t>
                </a:r>
                <a:endParaRPr kumimoji="1" lang="zh-TW" altLang="en-US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pic>
            <p:nvPicPr>
              <p:cNvPr id="160" name="圖片 159">
                <a:extLst>
                  <a:ext uri="{FF2B5EF4-FFF2-40B4-BE49-F238E27FC236}">
                    <a16:creationId xmlns:a16="http://schemas.microsoft.com/office/drawing/2014/main" id="{81EB88C2-FDEE-FA42-82E4-9B82A67A0DF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691700" y="2152826"/>
                <a:ext cx="1064292" cy="1064292"/>
              </a:xfrm>
              <a:prstGeom prst="rect">
                <a:avLst/>
              </a:prstGeom>
            </p:spPr>
          </p:pic>
        </p:grpSp>
        <p:cxnSp>
          <p:nvCxnSpPr>
            <p:cNvPr id="57" name="直線箭頭接點 56">
              <a:extLst>
                <a:ext uri="{FF2B5EF4-FFF2-40B4-BE49-F238E27FC236}">
                  <a16:creationId xmlns:a16="http://schemas.microsoft.com/office/drawing/2014/main" id="{963C5AA8-1D87-E343-BDED-1EFA50E3E616}"/>
                </a:ext>
              </a:extLst>
            </p:cNvPr>
            <p:cNvCxnSpPr>
              <a:cxnSpLocks/>
            </p:cNvCxnSpPr>
            <p:nvPr/>
          </p:nvCxnSpPr>
          <p:spPr>
            <a:xfrm>
              <a:off x="7455181" y="2884120"/>
              <a:ext cx="8831" cy="479654"/>
            </a:xfrm>
            <a:prstGeom prst="straightConnector1">
              <a:avLst/>
            </a:prstGeom>
            <a:ln w="317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群組 24">
              <a:extLst>
                <a:ext uri="{FF2B5EF4-FFF2-40B4-BE49-F238E27FC236}">
                  <a16:creationId xmlns:a16="http://schemas.microsoft.com/office/drawing/2014/main" id="{A5B6B13E-1F3E-C44A-86D0-6ED897477D61}"/>
                </a:ext>
              </a:extLst>
            </p:cNvPr>
            <p:cNvGrpSpPr/>
            <p:nvPr/>
          </p:nvGrpSpPr>
          <p:grpSpPr>
            <a:xfrm>
              <a:off x="437779" y="3171260"/>
              <a:ext cx="1299974" cy="1960605"/>
              <a:chOff x="775858" y="3141759"/>
              <a:chExt cx="1299974" cy="1960605"/>
            </a:xfrm>
          </p:grpSpPr>
          <p:grpSp>
            <p:nvGrpSpPr>
              <p:cNvPr id="124" name="群組 123">
                <a:extLst>
                  <a:ext uri="{FF2B5EF4-FFF2-40B4-BE49-F238E27FC236}">
                    <a16:creationId xmlns:a16="http://schemas.microsoft.com/office/drawing/2014/main" id="{46E81F90-F94B-0445-BD50-E8BCD30356C2}"/>
                  </a:ext>
                </a:extLst>
              </p:cNvPr>
              <p:cNvGrpSpPr/>
              <p:nvPr/>
            </p:nvGrpSpPr>
            <p:grpSpPr>
              <a:xfrm>
                <a:off x="775858" y="3474207"/>
                <a:ext cx="1299974" cy="1628157"/>
                <a:chOff x="438944" y="3238862"/>
                <a:chExt cx="1299974" cy="1628157"/>
              </a:xfrm>
            </p:grpSpPr>
            <p:pic>
              <p:nvPicPr>
                <p:cNvPr id="5" name="圖片 4">
                  <a:extLst>
                    <a:ext uri="{FF2B5EF4-FFF2-40B4-BE49-F238E27FC236}">
                      <a16:creationId xmlns:a16="http://schemas.microsoft.com/office/drawing/2014/main" id="{2346D825-27BB-CD41-AB6D-C9CABF63482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438944" y="3238862"/>
                  <a:ext cx="1286267" cy="1286267"/>
                </a:xfrm>
                <a:prstGeom prst="rect">
                  <a:avLst/>
                </a:prstGeom>
              </p:spPr>
            </p:pic>
            <p:sp>
              <p:nvSpPr>
                <p:cNvPr id="7" name="文字方塊 6">
                  <a:extLst>
                    <a:ext uri="{FF2B5EF4-FFF2-40B4-BE49-F238E27FC236}">
                      <a16:creationId xmlns:a16="http://schemas.microsoft.com/office/drawing/2014/main" id="{FD1A86D9-5F23-3845-915D-F84AE6238E8D}"/>
                    </a:ext>
                  </a:extLst>
                </p:cNvPr>
                <p:cNvSpPr txBox="1"/>
                <p:nvPr/>
              </p:nvSpPr>
              <p:spPr>
                <a:xfrm>
                  <a:off x="451386" y="4528465"/>
                  <a:ext cx="1287532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zh-TW" sz="1600" b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Time Oracle</a:t>
                  </a:r>
                  <a:endParaRPr kumimoji="1" lang="zh-TW" altLang="en-US" sz="1600" b="1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22" name="文字方塊 21">
                <a:extLst>
                  <a:ext uri="{FF2B5EF4-FFF2-40B4-BE49-F238E27FC236}">
                    <a16:creationId xmlns:a16="http://schemas.microsoft.com/office/drawing/2014/main" id="{FA7B04D0-9B09-2C4C-8952-054889E9D7CC}"/>
                  </a:ext>
                </a:extLst>
              </p:cNvPr>
              <p:cNvSpPr txBox="1"/>
              <p:nvPr/>
            </p:nvSpPr>
            <p:spPr>
              <a:xfrm>
                <a:off x="964277" y="3141759"/>
                <a:ext cx="95410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TW" b="1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Trigger/8s</a:t>
                </a:r>
                <a:endParaRPr kumimoji="1" lang="zh-TW" altLang="en-US" b="1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81" name="群組 80">
              <a:extLst>
                <a:ext uri="{FF2B5EF4-FFF2-40B4-BE49-F238E27FC236}">
                  <a16:creationId xmlns:a16="http://schemas.microsoft.com/office/drawing/2014/main" id="{88A453AB-17FF-5446-9418-11B28BD61910}"/>
                </a:ext>
              </a:extLst>
            </p:cNvPr>
            <p:cNvGrpSpPr/>
            <p:nvPr/>
          </p:nvGrpSpPr>
          <p:grpSpPr>
            <a:xfrm>
              <a:off x="6446579" y="166310"/>
              <a:ext cx="2279771" cy="1141248"/>
              <a:chOff x="292893" y="3760669"/>
              <a:chExt cx="2279771" cy="1141248"/>
            </a:xfrm>
          </p:grpSpPr>
          <p:pic>
            <p:nvPicPr>
              <p:cNvPr id="82" name="圖片 81">
                <a:extLst>
                  <a:ext uri="{FF2B5EF4-FFF2-40B4-BE49-F238E27FC236}">
                    <a16:creationId xmlns:a16="http://schemas.microsoft.com/office/drawing/2014/main" id="{3B67D617-A0D7-6149-8C73-78C8ECD7058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92893" y="4116935"/>
                <a:ext cx="716525" cy="716525"/>
              </a:xfrm>
              <a:prstGeom prst="rect">
                <a:avLst/>
              </a:prstGeom>
            </p:spPr>
          </p:pic>
          <p:pic>
            <p:nvPicPr>
              <p:cNvPr id="83" name="圖片 82">
                <a:extLst>
                  <a:ext uri="{FF2B5EF4-FFF2-40B4-BE49-F238E27FC236}">
                    <a16:creationId xmlns:a16="http://schemas.microsoft.com/office/drawing/2014/main" id="{4F8F1DE4-E8E4-D745-8940-80006A5EFFB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074515" y="4116934"/>
                <a:ext cx="716526" cy="716526"/>
              </a:xfrm>
              <a:prstGeom prst="rect">
                <a:avLst/>
              </a:prstGeom>
            </p:spPr>
          </p:pic>
          <p:pic>
            <p:nvPicPr>
              <p:cNvPr id="85" name="圖片 84">
                <a:extLst>
                  <a:ext uri="{FF2B5EF4-FFF2-40B4-BE49-F238E27FC236}">
                    <a16:creationId xmlns:a16="http://schemas.microsoft.com/office/drawing/2014/main" id="{C2F43C4F-E257-BB48-A73C-D298F7A7B39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856138" y="4116934"/>
                <a:ext cx="716526" cy="716526"/>
              </a:xfrm>
              <a:prstGeom prst="rect">
                <a:avLst/>
              </a:prstGeom>
            </p:spPr>
          </p:pic>
          <p:sp>
            <p:nvSpPr>
              <p:cNvPr id="87" name="圓角矩形 86">
                <a:extLst>
                  <a:ext uri="{FF2B5EF4-FFF2-40B4-BE49-F238E27FC236}">
                    <a16:creationId xmlns:a16="http://schemas.microsoft.com/office/drawing/2014/main" id="{ED9B5819-7265-3C48-9CB9-1FB0FCB7A341}"/>
                  </a:ext>
                </a:extLst>
              </p:cNvPr>
              <p:cNvSpPr/>
              <p:nvPr/>
            </p:nvSpPr>
            <p:spPr>
              <a:xfrm>
                <a:off x="292893" y="3807002"/>
                <a:ext cx="2279771" cy="1094915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 dirty="0"/>
              </a:p>
            </p:txBody>
          </p:sp>
          <p:sp>
            <p:nvSpPr>
              <p:cNvPr id="88" name="文字方塊 87">
                <a:extLst>
                  <a:ext uri="{FF2B5EF4-FFF2-40B4-BE49-F238E27FC236}">
                    <a16:creationId xmlns:a16="http://schemas.microsoft.com/office/drawing/2014/main" id="{537F9EEB-2735-4D41-BD9D-D5ECBAB107B3}"/>
                  </a:ext>
                </a:extLst>
              </p:cNvPr>
              <p:cNvSpPr txBox="1"/>
              <p:nvPr/>
            </p:nvSpPr>
            <p:spPr>
              <a:xfrm>
                <a:off x="1135260" y="3760669"/>
                <a:ext cx="61587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TW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Users</a:t>
                </a:r>
                <a:endParaRPr kumimoji="1" lang="zh-TW" altLang="en-US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89" name="圓角矩形 88">
              <a:extLst>
                <a:ext uri="{FF2B5EF4-FFF2-40B4-BE49-F238E27FC236}">
                  <a16:creationId xmlns:a16="http://schemas.microsoft.com/office/drawing/2014/main" id="{7DA101AC-4771-5042-BDD2-AED31F4F902D}"/>
                </a:ext>
              </a:extLst>
            </p:cNvPr>
            <p:cNvSpPr/>
            <p:nvPr/>
          </p:nvSpPr>
          <p:spPr>
            <a:xfrm>
              <a:off x="365065" y="0"/>
              <a:ext cx="4192620" cy="172384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cxnSp>
          <p:nvCxnSpPr>
            <p:cNvPr id="90" name="直線接點 89">
              <a:extLst>
                <a:ext uri="{FF2B5EF4-FFF2-40B4-BE49-F238E27FC236}">
                  <a16:creationId xmlns:a16="http://schemas.microsoft.com/office/drawing/2014/main" id="{2D7C9A7D-EB4D-F64A-B480-E0BE1005E21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15691" y="696735"/>
              <a:ext cx="766369" cy="0"/>
            </a:xfrm>
            <a:prstGeom prst="line">
              <a:avLst/>
            </a:prstGeom>
            <a:ln w="317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8" name="群組 97">
              <a:extLst>
                <a:ext uri="{FF2B5EF4-FFF2-40B4-BE49-F238E27FC236}">
                  <a16:creationId xmlns:a16="http://schemas.microsoft.com/office/drawing/2014/main" id="{86ED3AE6-1309-4A46-9AF3-82794DB4CE68}"/>
                </a:ext>
              </a:extLst>
            </p:cNvPr>
            <p:cNvGrpSpPr/>
            <p:nvPr/>
          </p:nvGrpSpPr>
          <p:grpSpPr>
            <a:xfrm>
              <a:off x="576870" y="93102"/>
              <a:ext cx="1438821" cy="1297827"/>
              <a:chOff x="610526" y="162231"/>
              <a:chExt cx="1438821" cy="1297827"/>
            </a:xfrm>
          </p:grpSpPr>
          <p:pic>
            <p:nvPicPr>
              <p:cNvPr id="3" name="圖片 2">
                <a:extLst>
                  <a:ext uri="{FF2B5EF4-FFF2-40B4-BE49-F238E27FC236}">
                    <a16:creationId xmlns:a16="http://schemas.microsoft.com/office/drawing/2014/main" id="{4BF6E16E-EFAF-034F-AD35-FE4F9492B32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10526" y="812866"/>
                <a:ext cx="415590" cy="415590"/>
              </a:xfrm>
              <a:prstGeom prst="rect">
                <a:avLst/>
              </a:prstGeom>
            </p:spPr>
          </p:pic>
          <p:pic>
            <p:nvPicPr>
              <p:cNvPr id="46" name="圖片 45">
                <a:extLst>
                  <a:ext uri="{FF2B5EF4-FFF2-40B4-BE49-F238E27FC236}">
                    <a16:creationId xmlns:a16="http://schemas.microsoft.com/office/drawing/2014/main" id="{2732B9CE-D599-4347-9B4E-A8FF3A42286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121545" y="162231"/>
                <a:ext cx="415591" cy="415591"/>
              </a:xfrm>
              <a:prstGeom prst="rect">
                <a:avLst/>
              </a:prstGeom>
            </p:spPr>
          </p:pic>
          <p:pic>
            <p:nvPicPr>
              <p:cNvPr id="48" name="圖片 47">
                <a:extLst>
                  <a:ext uri="{FF2B5EF4-FFF2-40B4-BE49-F238E27FC236}">
                    <a16:creationId xmlns:a16="http://schemas.microsoft.com/office/drawing/2014/main" id="{09C1CE31-3551-114F-BD3B-B5185BB3599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633755" y="812866"/>
                <a:ext cx="415592" cy="415592"/>
              </a:xfrm>
              <a:prstGeom prst="rect">
                <a:avLst/>
              </a:prstGeom>
            </p:spPr>
          </p:pic>
          <p:cxnSp>
            <p:nvCxnSpPr>
              <p:cNvPr id="54" name="直線箭頭接點 53">
                <a:extLst>
                  <a:ext uri="{FF2B5EF4-FFF2-40B4-BE49-F238E27FC236}">
                    <a16:creationId xmlns:a16="http://schemas.microsoft.com/office/drawing/2014/main" id="{85B960DF-38D6-244A-BB5C-1A3498868E9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49962" y="470726"/>
                <a:ext cx="252000" cy="270000"/>
              </a:xfrm>
              <a:prstGeom prst="straightConnector1">
                <a:avLst/>
              </a:prstGeom>
              <a:ln w="31750">
                <a:solidFill>
                  <a:schemeClr val="tx1">
                    <a:lumMod val="50000"/>
                    <a:lumOff val="50000"/>
                  </a:schemeClr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箭頭接點 90">
                <a:extLst>
                  <a:ext uri="{FF2B5EF4-FFF2-40B4-BE49-F238E27FC236}">
                    <a16:creationId xmlns:a16="http://schemas.microsoft.com/office/drawing/2014/main" id="{64910B96-2727-2044-ADB7-A1014C9BA6D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31331" y="1096621"/>
                <a:ext cx="359851" cy="1734"/>
              </a:xfrm>
              <a:prstGeom prst="straightConnector1">
                <a:avLst/>
              </a:prstGeom>
              <a:ln w="31750">
                <a:solidFill>
                  <a:schemeClr val="tx1">
                    <a:lumMod val="50000"/>
                    <a:lumOff val="50000"/>
                  </a:schemeClr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直線箭頭接點 96">
                <a:extLst>
                  <a:ext uri="{FF2B5EF4-FFF2-40B4-BE49-F238E27FC236}">
                    <a16:creationId xmlns:a16="http://schemas.microsoft.com/office/drawing/2014/main" id="{80C0F179-C7BF-BE42-907D-9F12B52D0A0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58834" y="469968"/>
                <a:ext cx="252000" cy="270000"/>
              </a:xfrm>
              <a:prstGeom prst="straightConnector1">
                <a:avLst/>
              </a:prstGeom>
              <a:ln w="31750">
                <a:solidFill>
                  <a:schemeClr val="tx1">
                    <a:lumMod val="50000"/>
                    <a:lumOff val="50000"/>
                  </a:schemeClr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2" name="文字方塊 71">
                <a:extLst>
                  <a:ext uri="{FF2B5EF4-FFF2-40B4-BE49-F238E27FC236}">
                    <a16:creationId xmlns:a16="http://schemas.microsoft.com/office/drawing/2014/main" id="{C9B380C0-F699-8141-A16D-2E5BC5735C56}"/>
                  </a:ext>
                </a:extLst>
              </p:cNvPr>
              <p:cNvSpPr txBox="1"/>
              <p:nvPr/>
            </p:nvSpPr>
            <p:spPr>
              <a:xfrm>
                <a:off x="814551" y="1183059"/>
                <a:ext cx="101662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TW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(Transaction)</a:t>
                </a:r>
                <a:endParaRPr kumimoji="1" lang="zh-TW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pic>
            <p:nvPicPr>
              <p:cNvPr id="74" name="圖片 73">
                <a:extLst>
                  <a:ext uri="{FF2B5EF4-FFF2-40B4-BE49-F238E27FC236}">
                    <a16:creationId xmlns:a16="http://schemas.microsoft.com/office/drawing/2014/main" id="{A5E1AF10-783C-564C-85DD-4833E90049F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714968" y="433024"/>
                <a:ext cx="203200" cy="203200"/>
              </a:xfrm>
              <a:prstGeom prst="rect">
                <a:avLst/>
              </a:prstGeom>
            </p:spPr>
          </p:pic>
          <p:pic>
            <p:nvPicPr>
              <p:cNvPr id="77" name="圖片 76">
                <a:extLst>
                  <a:ext uri="{FF2B5EF4-FFF2-40B4-BE49-F238E27FC236}">
                    <a16:creationId xmlns:a16="http://schemas.microsoft.com/office/drawing/2014/main" id="{C7BD3A74-1074-A44D-91E1-E4F02CE42E4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226363" y="886985"/>
                <a:ext cx="177800" cy="177800"/>
              </a:xfrm>
              <a:prstGeom prst="rect">
                <a:avLst/>
              </a:prstGeom>
            </p:spPr>
          </p:pic>
          <p:pic>
            <p:nvPicPr>
              <p:cNvPr id="94" name="圖片 93">
                <a:extLst>
                  <a:ext uri="{FF2B5EF4-FFF2-40B4-BE49-F238E27FC236}">
                    <a16:creationId xmlns:a16="http://schemas.microsoft.com/office/drawing/2014/main" id="{C32FCDD0-FD54-DD41-ACDB-E9542318F0B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33971" y="433024"/>
                <a:ext cx="203200" cy="203200"/>
              </a:xfrm>
              <a:prstGeom prst="rect">
                <a:avLst/>
              </a:prstGeom>
            </p:spPr>
          </p:pic>
        </p:grpSp>
        <p:sp>
          <p:nvSpPr>
            <p:cNvPr id="100" name="文字方塊 99">
              <a:extLst>
                <a:ext uri="{FF2B5EF4-FFF2-40B4-BE49-F238E27FC236}">
                  <a16:creationId xmlns:a16="http://schemas.microsoft.com/office/drawing/2014/main" id="{E1F6DB1B-6864-A64C-B681-45BAFDDE950F}"/>
                </a:ext>
              </a:extLst>
            </p:cNvPr>
            <p:cNvSpPr txBox="1"/>
            <p:nvPr/>
          </p:nvSpPr>
          <p:spPr>
            <a:xfrm>
              <a:off x="938006" y="1346769"/>
              <a:ext cx="67518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TW" sz="1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Users</a:t>
              </a:r>
              <a:endParaRPr kumimoji="1" lang="zh-TW" altLang="en-US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696071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圖片 79">
            <a:extLst>
              <a:ext uri="{FF2B5EF4-FFF2-40B4-BE49-F238E27FC236}">
                <a16:creationId xmlns:a16="http://schemas.microsoft.com/office/drawing/2014/main" id="{0F1DEDCD-A471-F149-AEAD-27375C64CB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6" y="0"/>
            <a:ext cx="9138328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3122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網頁架構圖</a:t>
            </a:r>
            <a:endParaRPr sz="3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C4008394-AD51-0F44-878D-5DAD0A9B5A76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6680" y="2326512"/>
            <a:ext cx="5130639" cy="2731624"/>
          </a:xfrm>
          <a:prstGeom prst="rect">
            <a:avLst/>
          </a:prstGeom>
        </p:spPr>
      </p:pic>
      <p:sp>
        <p:nvSpPr>
          <p:cNvPr id="6" name="Google Shape;94;p17">
            <a:extLst>
              <a:ext uri="{FF2B5EF4-FFF2-40B4-BE49-F238E27FC236}">
                <a16:creationId xmlns:a16="http://schemas.microsoft.com/office/drawing/2014/main" id="{3414F51D-287B-6A44-8136-68BBDEBD566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00000"/>
              </a:lnSpc>
            </a:pP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為了讓使用者容易操作其去中心化數位貨幣交易記錄與查詢服務，本研究為此設計操作介面，以提升使用時的便利性</a:t>
            </a:r>
            <a:endParaRPr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29476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背景動機</a:t>
            </a:r>
            <a:r>
              <a:rPr lang="zh-TW" dirty="0"/>
              <a:t>	</a:t>
            </a:r>
            <a:r>
              <a:rPr lang="zh-TW" sz="2400" dirty="0"/>
              <a:t>	</a:t>
            </a:r>
            <a:endParaRPr sz="2400" dirty="0"/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7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未來會有數位貨幣的支付、清算與結算等需求</a:t>
            </a:r>
            <a:endParaRPr lang="en-US" altLang="zh-TW"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區塊鏈搜索不易</a:t>
            </a:r>
            <a:endParaRPr lang="en-US" altLang="zh-TW"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altLang="en-US" sz="24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交易記錄與查詢功能：紀錄數位貨幣的歷史交易，並提供時間範圍、區塊範圍等查詢服務</a:t>
            </a:r>
            <a:endParaRPr lang="en-US" altLang="zh-TW" sz="2400" dirty="0">
              <a:solidFill>
                <a:srgbClr val="FF0000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1143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zh-TW" altLang="en-US" sz="2400" dirty="0">
              <a:solidFill>
                <a:srgbClr val="FF0000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dirty="0"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4" name="群組 43">
            <a:extLst>
              <a:ext uri="{FF2B5EF4-FFF2-40B4-BE49-F238E27FC236}">
                <a16:creationId xmlns:a16="http://schemas.microsoft.com/office/drawing/2014/main" id="{5F41DF51-1015-D245-A055-02FC0AEBC011}"/>
              </a:ext>
            </a:extLst>
          </p:cNvPr>
          <p:cNvGrpSpPr/>
          <p:nvPr/>
        </p:nvGrpSpPr>
        <p:grpSpPr>
          <a:xfrm>
            <a:off x="633710" y="2835049"/>
            <a:ext cx="7876579" cy="2177276"/>
            <a:chOff x="442622" y="2681359"/>
            <a:chExt cx="8181093" cy="2196216"/>
          </a:xfrm>
        </p:grpSpPr>
        <p:sp>
          <p:nvSpPr>
            <p:cNvPr id="6" name="圓角化對角線角落矩形 5">
              <a:extLst>
                <a:ext uri="{FF2B5EF4-FFF2-40B4-BE49-F238E27FC236}">
                  <a16:creationId xmlns:a16="http://schemas.microsoft.com/office/drawing/2014/main" id="{60107FDE-3DBB-0C4F-8155-203EED6F2DAF}"/>
                </a:ext>
              </a:extLst>
            </p:cNvPr>
            <p:cNvSpPr/>
            <p:nvPr/>
          </p:nvSpPr>
          <p:spPr>
            <a:xfrm>
              <a:off x="1908313" y="4337574"/>
              <a:ext cx="5221357" cy="540001"/>
            </a:xfrm>
            <a:prstGeom prst="round2Diag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TW" altLang="en-US" sz="1800" b="1" dirty="0">
                  <a:solidFill>
                    <a:schemeClr val="tx1"/>
                  </a:solidFill>
                  <a:latin typeface="DengXian" panose="02010600030101010101" pitchFamily="2" charset="-122"/>
                  <a:ea typeface="DengXian" panose="02010600030101010101" pitchFamily="2" charset="-122"/>
                </a:rPr>
                <a:t>區塊鏈</a:t>
              </a:r>
            </a:p>
          </p:txBody>
        </p:sp>
        <p:grpSp>
          <p:nvGrpSpPr>
            <p:cNvPr id="8" name="群組 7">
              <a:extLst>
                <a:ext uri="{FF2B5EF4-FFF2-40B4-BE49-F238E27FC236}">
                  <a16:creationId xmlns:a16="http://schemas.microsoft.com/office/drawing/2014/main" id="{918865DB-0742-FC46-96EB-E8693715460F}"/>
                </a:ext>
              </a:extLst>
            </p:cNvPr>
            <p:cNvGrpSpPr/>
            <p:nvPr/>
          </p:nvGrpSpPr>
          <p:grpSpPr>
            <a:xfrm>
              <a:off x="442622" y="3015025"/>
              <a:ext cx="934004" cy="1326662"/>
              <a:chOff x="442622" y="3015025"/>
              <a:chExt cx="934004" cy="1326662"/>
            </a:xfrm>
          </p:grpSpPr>
          <p:pic>
            <p:nvPicPr>
              <p:cNvPr id="4" name="圖片 3">
                <a:extLst>
                  <a:ext uri="{FF2B5EF4-FFF2-40B4-BE49-F238E27FC236}">
                    <a16:creationId xmlns:a16="http://schemas.microsoft.com/office/drawing/2014/main" id="{AEC70C3D-0F5A-5A4E-97C3-77848757686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42622" y="3015025"/>
                <a:ext cx="934004" cy="934004"/>
              </a:xfrm>
              <a:prstGeom prst="rect">
                <a:avLst/>
              </a:prstGeom>
            </p:spPr>
          </p:pic>
          <p:sp>
            <p:nvSpPr>
              <p:cNvPr id="7" name="文字方塊 6">
                <a:extLst>
                  <a:ext uri="{FF2B5EF4-FFF2-40B4-BE49-F238E27FC236}">
                    <a16:creationId xmlns:a16="http://schemas.microsoft.com/office/drawing/2014/main" id="{2E91B412-3E18-1E43-8857-00FC159EFB54}"/>
                  </a:ext>
                </a:extLst>
              </p:cNvPr>
              <p:cNvSpPr txBox="1"/>
              <p:nvPr/>
            </p:nvSpPr>
            <p:spPr>
              <a:xfrm>
                <a:off x="547986" y="4033910"/>
                <a:ext cx="72327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zh-TW" altLang="en-US" b="1" dirty="0">
                    <a:latin typeface="DengXian" panose="02010600030101010101" pitchFamily="2" charset="-122"/>
                    <a:ea typeface="DengXian" panose="02010600030101010101" pitchFamily="2" charset="-122"/>
                  </a:rPr>
                  <a:t>匯款人</a:t>
                </a:r>
              </a:p>
            </p:txBody>
          </p:sp>
        </p:grpSp>
        <p:grpSp>
          <p:nvGrpSpPr>
            <p:cNvPr id="9" name="群組 8">
              <a:extLst>
                <a:ext uri="{FF2B5EF4-FFF2-40B4-BE49-F238E27FC236}">
                  <a16:creationId xmlns:a16="http://schemas.microsoft.com/office/drawing/2014/main" id="{8927C544-5277-DD4B-8C04-F66C32060A05}"/>
                </a:ext>
              </a:extLst>
            </p:cNvPr>
            <p:cNvGrpSpPr/>
            <p:nvPr/>
          </p:nvGrpSpPr>
          <p:grpSpPr>
            <a:xfrm>
              <a:off x="7689711" y="3015025"/>
              <a:ext cx="934004" cy="1322549"/>
              <a:chOff x="7689711" y="3015025"/>
              <a:chExt cx="934004" cy="1322549"/>
            </a:xfrm>
          </p:grpSpPr>
          <p:pic>
            <p:nvPicPr>
              <p:cNvPr id="18" name="圖片 17">
                <a:extLst>
                  <a:ext uri="{FF2B5EF4-FFF2-40B4-BE49-F238E27FC236}">
                    <a16:creationId xmlns:a16="http://schemas.microsoft.com/office/drawing/2014/main" id="{82A8BA60-2BE1-B543-8315-A6253527AE2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689711" y="3015025"/>
                <a:ext cx="934004" cy="934004"/>
              </a:xfrm>
              <a:prstGeom prst="rect">
                <a:avLst/>
              </a:prstGeom>
            </p:spPr>
          </p:pic>
          <p:sp>
            <p:nvSpPr>
              <p:cNvPr id="19" name="文字方塊 18">
                <a:extLst>
                  <a:ext uri="{FF2B5EF4-FFF2-40B4-BE49-F238E27FC236}">
                    <a16:creationId xmlns:a16="http://schemas.microsoft.com/office/drawing/2014/main" id="{66DF00A5-CAE2-F04C-8280-D76E069D3C49}"/>
                  </a:ext>
                </a:extLst>
              </p:cNvPr>
              <p:cNvSpPr txBox="1"/>
              <p:nvPr/>
            </p:nvSpPr>
            <p:spPr>
              <a:xfrm>
                <a:off x="7795075" y="4029797"/>
                <a:ext cx="72327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zh-TW" altLang="en-US" b="1" dirty="0">
                    <a:latin typeface="DengXian" panose="02010600030101010101" pitchFamily="2" charset="-122"/>
                    <a:ea typeface="DengXian" panose="02010600030101010101" pitchFamily="2" charset="-122"/>
                  </a:rPr>
                  <a:t>收款人</a:t>
                </a:r>
              </a:p>
            </p:txBody>
          </p:sp>
        </p:grpSp>
        <p:sp>
          <p:nvSpPr>
            <p:cNvPr id="10" name="向右箭號 9">
              <a:extLst>
                <a:ext uri="{FF2B5EF4-FFF2-40B4-BE49-F238E27FC236}">
                  <a16:creationId xmlns:a16="http://schemas.microsoft.com/office/drawing/2014/main" id="{0E581466-CFBE-AF48-8E71-AF70F8592A7D}"/>
                </a:ext>
              </a:extLst>
            </p:cNvPr>
            <p:cNvSpPr/>
            <p:nvPr/>
          </p:nvSpPr>
          <p:spPr>
            <a:xfrm rot="2398821">
              <a:off x="1376626" y="4029797"/>
              <a:ext cx="425670" cy="307777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23" name="向右箭號 22">
              <a:extLst>
                <a:ext uri="{FF2B5EF4-FFF2-40B4-BE49-F238E27FC236}">
                  <a16:creationId xmlns:a16="http://schemas.microsoft.com/office/drawing/2014/main" id="{52127399-C5C2-2541-A2CB-82EF3FD5366E}"/>
                </a:ext>
              </a:extLst>
            </p:cNvPr>
            <p:cNvSpPr/>
            <p:nvPr/>
          </p:nvSpPr>
          <p:spPr>
            <a:xfrm rot="19253316">
              <a:off x="7219611" y="3979021"/>
              <a:ext cx="425670" cy="307777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29" name="向右箭號 28">
              <a:extLst>
                <a:ext uri="{FF2B5EF4-FFF2-40B4-BE49-F238E27FC236}">
                  <a16:creationId xmlns:a16="http://schemas.microsoft.com/office/drawing/2014/main" id="{BDA1E57D-C017-404C-9CA3-6FBC36546A03}"/>
                </a:ext>
              </a:extLst>
            </p:cNvPr>
            <p:cNvSpPr/>
            <p:nvPr/>
          </p:nvSpPr>
          <p:spPr>
            <a:xfrm rot="16200000">
              <a:off x="2263813" y="3773982"/>
              <a:ext cx="726937" cy="218039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grpSp>
          <p:nvGrpSpPr>
            <p:cNvPr id="20" name="群組 19">
              <a:extLst>
                <a:ext uri="{FF2B5EF4-FFF2-40B4-BE49-F238E27FC236}">
                  <a16:creationId xmlns:a16="http://schemas.microsoft.com/office/drawing/2014/main" id="{49629139-B9B2-EB49-86A5-B7134DF9AC07}"/>
                </a:ext>
              </a:extLst>
            </p:cNvPr>
            <p:cNvGrpSpPr/>
            <p:nvPr/>
          </p:nvGrpSpPr>
          <p:grpSpPr>
            <a:xfrm>
              <a:off x="2184249" y="2681360"/>
              <a:ext cx="902811" cy="838172"/>
              <a:chOff x="2184249" y="2681360"/>
              <a:chExt cx="902811" cy="838172"/>
            </a:xfrm>
          </p:grpSpPr>
          <p:pic>
            <p:nvPicPr>
              <p:cNvPr id="12" name="圖片 11">
                <a:extLst>
                  <a:ext uri="{FF2B5EF4-FFF2-40B4-BE49-F238E27FC236}">
                    <a16:creationId xmlns:a16="http://schemas.microsoft.com/office/drawing/2014/main" id="{96C60A25-8BD5-3E4D-9C52-C619FB1118B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357979" y="2681360"/>
                <a:ext cx="540001" cy="540001"/>
              </a:xfrm>
              <a:prstGeom prst="rect">
                <a:avLst/>
              </a:prstGeom>
            </p:spPr>
          </p:pic>
          <p:sp>
            <p:nvSpPr>
              <p:cNvPr id="14" name="文字方塊 13">
                <a:extLst>
                  <a:ext uri="{FF2B5EF4-FFF2-40B4-BE49-F238E27FC236}">
                    <a16:creationId xmlns:a16="http://schemas.microsoft.com/office/drawing/2014/main" id="{1B7F4DAB-638E-5D4F-9EC9-91F14605D0FF}"/>
                  </a:ext>
                </a:extLst>
              </p:cNvPr>
              <p:cNvSpPr txBox="1"/>
              <p:nvPr/>
            </p:nvSpPr>
            <p:spPr>
              <a:xfrm>
                <a:off x="2184249" y="3211755"/>
                <a:ext cx="90281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zh-TW" altLang="en-US" b="1" dirty="0">
                    <a:latin typeface="DengXian" panose="02010600030101010101" pitchFamily="2" charset="-122"/>
                    <a:ea typeface="DengXian" panose="02010600030101010101" pitchFamily="2" charset="-122"/>
                  </a:rPr>
                  <a:t>中間機構</a:t>
                </a:r>
              </a:p>
            </p:txBody>
          </p:sp>
        </p:grpSp>
        <p:grpSp>
          <p:nvGrpSpPr>
            <p:cNvPr id="21" name="群組 20">
              <a:extLst>
                <a:ext uri="{FF2B5EF4-FFF2-40B4-BE49-F238E27FC236}">
                  <a16:creationId xmlns:a16="http://schemas.microsoft.com/office/drawing/2014/main" id="{16DE367D-F2CC-5B47-A726-B4E0FEF7699A}"/>
                </a:ext>
              </a:extLst>
            </p:cNvPr>
            <p:cNvGrpSpPr/>
            <p:nvPr/>
          </p:nvGrpSpPr>
          <p:grpSpPr>
            <a:xfrm>
              <a:off x="3477369" y="2681359"/>
              <a:ext cx="902811" cy="852293"/>
              <a:chOff x="3477369" y="2681359"/>
              <a:chExt cx="902811" cy="852293"/>
            </a:xfrm>
          </p:grpSpPr>
          <p:pic>
            <p:nvPicPr>
              <p:cNvPr id="26" name="圖片 25">
                <a:extLst>
                  <a:ext uri="{FF2B5EF4-FFF2-40B4-BE49-F238E27FC236}">
                    <a16:creationId xmlns:a16="http://schemas.microsoft.com/office/drawing/2014/main" id="{8F5235C8-B91D-0C4D-959A-19D93B31D6F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660659" y="2681359"/>
                <a:ext cx="540001" cy="540001"/>
              </a:xfrm>
              <a:prstGeom prst="rect">
                <a:avLst/>
              </a:prstGeom>
            </p:spPr>
          </p:pic>
          <p:sp>
            <p:nvSpPr>
              <p:cNvPr id="32" name="文字方塊 31">
                <a:extLst>
                  <a:ext uri="{FF2B5EF4-FFF2-40B4-BE49-F238E27FC236}">
                    <a16:creationId xmlns:a16="http://schemas.microsoft.com/office/drawing/2014/main" id="{3372E0ED-1227-B142-A222-31AB3250ED75}"/>
                  </a:ext>
                </a:extLst>
              </p:cNvPr>
              <p:cNvSpPr txBox="1"/>
              <p:nvPr/>
            </p:nvSpPr>
            <p:spPr>
              <a:xfrm>
                <a:off x="3477369" y="3225875"/>
                <a:ext cx="90281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zh-TW" altLang="en-US" b="1" dirty="0">
                    <a:latin typeface="DengXian" panose="02010600030101010101" pitchFamily="2" charset="-122"/>
                    <a:ea typeface="DengXian" panose="02010600030101010101" pitchFamily="2" charset="-122"/>
                  </a:rPr>
                  <a:t>中間機構</a:t>
                </a:r>
              </a:p>
            </p:txBody>
          </p:sp>
        </p:grpSp>
        <p:grpSp>
          <p:nvGrpSpPr>
            <p:cNvPr id="22" name="群組 21">
              <a:extLst>
                <a:ext uri="{FF2B5EF4-FFF2-40B4-BE49-F238E27FC236}">
                  <a16:creationId xmlns:a16="http://schemas.microsoft.com/office/drawing/2014/main" id="{5BF05E6E-23F0-4C4B-B5EF-6DD356F060D9}"/>
                </a:ext>
              </a:extLst>
            </p:cNvPr>
            <p:cNvGrpSpPr/>
            <p:nvPr/>
          </p:nvGrpSpPr>
          <p:grpSpPr>
            <a:xfrm>
              <a:off x="4711277" y="2681359"/>
              <a:ext cx="902811" cy="852293"/>
              <a:chOff x="4711277" y="2681359"/>
              <a:chExt cx="902811" cy="852293"/>
            </a:xfrm>
          </p:grpSpPr>
          <p:pic>
            <p:nvPicPr>
              <p:cNvPr id="27" name="圖片 26">
                <a:extLst>
                  <a:ext uri="{FF2B5EF4-FFF2-40B4-BE49-F238E27FC236}">
                    <a16:creationId xmlns:a16="http://schemas.microsoft.com/office/drawing/2014/main" id="{A2C5354D-F2B5-BD47-9E0A-063A3027B8A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886315" y="2681359"/>
                <a:ext cx="540001" cy="540001"/>
              </a:xfrm>
              <a:prstGeom prst="rect">
                <a:avLst/>
              </a:prstGeom>
            </p:spPr>
          </p:pic>
          <p:sp>
            <p:nvSpPr>
              <p:cNvPr id="33" name="文字方塊 32">
                <a:extLst>
                  <a:ext uri="{FF2B5EF4-FFF2-40B4-BE49-F238E27FC236}">
                    <a16:creationId xmlns:a16="http://schemas.microsoft.com/office/drawing/2014/main" id="{DFE5DCD0-7F5A-5A49-9AEB-A4513E7F2FF7}"/>
                  </a:ext>
                </a:extLst>
              </p:cNvPr>
              <p:cNvSpPr txBox="1"/>
              <p:nvPr/>
            </p:nvSpPr>
            <p:spPr>
              <a:xfrm>
                <a:off x="4711277" y="3225875"/>
                <a:ext cx="90281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zh-TW" altLang="en-US" b="1" dirty="0">
                    <a:latin typeface="DengXian" panose="02010600030101010101" pitchFamily="2" charset="-122"/>
                    <a:ea typeface="DengXian" panose="02010600030101010101" pitchFamily="2" charset="-122"/>
                  </a:rPr>
                  <a:t>中間機構</a:t>
                </a:r>
              </a:p>
            </p:txBody>
          </p:sp>
        </p:grpSp>
        <p:grpSp>
          <p:nvGrpSpPr>
            <p:cNvPr id="24" name="群組 23">
              <a:extLst>
                <a:ext uri="{FF2B5EF4-FFF2-40B4-BE49-F238E27FC236}">
                  <a16:creationId xmlns:a16="http://schemas.microsoft.com/office/drawing/2014/main" id="{14D9347F-7019-6A48-B165-3C4336E923D2}"/>
                </a:ext>
              </a:extLst>
            </p:cNvPr>
            <p:cNvGrpSpPr/>
            <p:nvPr/>
          </p:nvGrpSpPr>
          <p:grpSpPr>
            <a:xfrm>
              <a:off x="5912898" y="2681359"/>
              <a:ext cx="902811" cy="852293"/>
              <a:chOff x="5912898" y="2681359"/>
              <a:chExt cx="902811" cy="852293"/>
            </a:xfrm>
          </p:grpSpPr>
          <p:pic>
            <p:nvPicPr>
              <p:cNvPr id="28" name="圖片 27">
                <a:extLst>
                  <a:ext uri="{FF2B5EF4-FFF2-40B4-BE49-F238E27FC236}">
                    <a16:creationId xmlns:a16="http://schemas.microsoft.com/office/drawing/2014/main" id="{5EE4D10E-5E93-454D-8FBA-87D479845DE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124706" y="2681359"/>
                <a:ext cx="540001" cy="540001"/>
              </a:xfrm>
              <a:prstGeom prst="rect">
                <a:avLst/>
              </a:prstGeom>
            </p:spPr>
          </p:pic>
          <p:sp>
            <p:nvSpPr>
              <p:cNvPr id="34" name="文字方塊 33">
                <a:extLst>
                  <a:ext uri="{FF2B5EF4-FFF2-40B4-BE49-F238E27FC236}">
                    <a16:creationId xmlns:a16="http://schemas.microsoft.com/office/drawing/2014/main" id="{3500151B-A349-B042-BF4C-2DCF887DD74A}"/>
                  </a:ext>
                </a:extLst>
              </p:cNvPr>
              <p:cNvSpPr txBox="1"/>
              <p:nvPr/>
            </p:nvSpPr>
            <p:spPr>
              <a:xfrm>
                <a:off x="5912898" y="3225875"/>
                <a:ext cx="90281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zh-TW" altLang="en-US" b="1" dirty="0">
                    <a:latin typeface="DengXian" panose="02010600030101010101" pitchFamily="2" charset="-122"/>
                    <a:ea typeface="DengXian" panose="02010600030101010101" pitchFamily="2" charset="-122"/>
                  </a:rPr>
                  <a:t>中間機構</a:t>
                </a:r>
              </a:p>
            </p:txBody>
          </p:sp>
        </p:grpSp>
        <p:pic>
          <p:nvPicPr>
            <p:cNvPr id="30" name="圖片 29">
              <a:extLst>
                <a:ext uri="{FF2B5EF4-FFF2-40B4-BE49-F238E27FC236}">
                  <a16:creationId xmlns:a16="http://schemas.microsoft.com/office/drawing/2014/main" id="{B0CF45EA-31D5-E94B-A300-F1DCFE6D092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086343" y="3759293"/>
              <a:ext cx="339439" cy="339439"/>
            </a:xfrm>
            <a:prstGeom prst="rect">
              <a:avLst/>
            </a:prstGeom>
          </p:spPr>
        </p:pic>
        <p:sp>
          <p:nvSpPr>
            <p:cNvPr id="41" name="向右箭號 40">
              <a:extLst>
                <a:ext uri="{FF2B5EF4-FFF2-40B4-BE49-F238E27FC236}">
                  <a16:creationId xmlns:a16="http://schemas.microsoft.com/office/drawing/2014/main" id="{04E90CDD-EA21-0144-9402-E1151DDE7912}"/>
                </a:ext>
              </a:extLst>
            </p:cNvPr>
            <p:cNvSpPr/>
            <p:nvPr/>
          </p:nvSpPr>
          <p:spPr>
            <a:xfrm rot="16200000">
              <a:off x="3582326" y="3795966"/>
              <a:ext cx="726937" cy="218039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42" name="向右箭號 41">
              <a:extLst>
                <a:ext uri="{FF2B5EF4-FFF2-40B4-BE49-F238E27FC236}">
                  <a16:creationId xmlns:a16="http://schemas.microsoft.com/office/drawing/2014/main" id="{AF3C67B4-D03E-9842-8831-8709E41103EE}"/>
                </a:ext>
              </a:extLst>
            </p:cNvPr>
            <p:cNvSpPr/>
            <p:nvPr/>
          </p:nvSpPr>
          <p:spPr>
            <a:xfrm rot="16200000">
              <a:off x="4799213" y="3815128"/>
              <a:ext cx="726937" cy="218039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43" name="向右箭號 42">
              <a:extLst>
                <a:ext uri="{FF2B5EF4-FFF2-40B4-BE49-F238E27FC236}">
                  <a16:creationId xmlns:a16="http://schemas.microsoft.com/office/drawing/2014/main" id="{F6AB1D37-E5B9-3E4D-9384-78B2CFBD25D1}"/>
                </a:ext>
              </a:extLst>
            </p:cNvPr>
            <p:cNvSpPr/>
            <p:nvPr/>
          </p:nvSpPr>
          <p:spPr>
            <a:xfrm rot="16200000">
              <a:off x="5995818" y="3811481"/>
              <a:ext cx="726937" cy="218039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pic>
          <p:nvPicPr>
            <p:cNvPr id="36" name="圖片 35">
              <a:extLst>
                <a:ext uri="{FF2B5EF4-FFF2-40B4-BE49-F238E27FC236}">
                  <a16:creationId xmlns:a16="http://schemas.microsoft.com/office/drawing/2014/main" id="{6FCA368E-F9AB-EA48-8007-CD13FF96E2D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715536" y="3750149"/>
              <a:ext cx="357729" cy="357729"/>
            </a:xfrm>
            <a:prstGeom prst="rect">
              <a:avLst/>
            </a:prstGeom>
          </p:spPr>
        </p:pic>
        <p:pic>
          <p:nvPicPr>
            <p:cNvPr id="38" name="圖片 37">
              <a:extLst>
                <a:ext uri="{FF2B5EF4-FFF2-40B4-BE49-F238E27FC236}">
                  <a16:creationId xmlns:a16="http://schemas.microsoft.com/office/drawing/2014/main" id="{283455E1-098E-9A40-BD4B-F35D7A9FA90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330093" y="3772494"/>
              <a:ext cx="317094" cy="317094"/>
            </a:xfrm>
            <a:prstGeom prst="rect">
              <a:avLst/>
            </a:prstGeom>
          </p:spPr>
        </p:pic>
        <p:pic>
          <p:nvPicPr>
            <p:cNvPr id="40" name="圖片 39">
              <a:extLst>
                <a:ext uri="{FF2B5EF4-FFF2-40B4-BE49-F238E27FC236}">
                  <a16:creationId xmlns:a16="http://schemas.microsoft.com/office/drawing/2014/main" id="{929E3518-4EFC-7948-9AD2-A0FCA6E3C52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493106" y="3775123"/>
              <a:ext cx="307777" cy="307777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智能合約與</a:t>
            </a:r>
            <a:r>
              <a:rPr lang="en-US" sz="32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Oraclize</a:t>
            </a:r>
            <a:r>
              <a:rPr lang="en-US" sz="3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(Provable)</a:t>
            </a:r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服務</a:t>
            </a:r>
            <a:endParaRPr sz="3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94;p17">
            <a:extLst>
              <a:ext uri="{FF2B5EF4-FFF2-40B4-BE49-F238E27FC236}">
                <a16:creationId xmlns:a16="http://schemas.microsoft.com/office/drawing/2014/main" id="{3414F51D-287B-6A44-8136-68BBDEBD566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200000"/>
              </a:lnSpc>
            </a:pPr>
            <a:r>
              <a:rPr lang="en-US" sz="2400" dirty="0" err="1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兼容以太坊智能合約</a:t>
            </a: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ct val="200000"/>
              </a:lnSpc>
            </a:pPr>
            <a:r>
              <a:rPr lang="en-US" sz="2400" dirty="0" err="1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藉由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Ethereum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Bridge</a:t>
            </a:r>
            <a:r>
              <a:rPr lang="en-US" sz="2400" dirty="0" err="1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作為與外部世界溝通之橋樑</a:t>
            </a: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，</a:t>
            </a:r>
            <a:r>
              <a:rPr lang="en-US" sz="2400" dirty="0" err="1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監聽</a:t>
            </a: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特定</a:t>
            </a:r>
            <a:r>
              <a:rPr lang="en-US" sz="2400" dirty="0" err="1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的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Event</a:t>
            </a: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、調用</a:t>
            </a:r>
            <a:r>
              <a:rPr lang="en-US" altLang="zh-TW" sz="2400" dirty="0" err="1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Etherscan</a:t>
            </a:r>
            <a:r>
              <a:rPr lang="en-US" altLang="zh-TW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API</a:t>
            </a:r>
            <a:r>
              <a:rPr lang="zh-TW" alt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請求</a:t>
            </a:r>
            <a:r>
              <a:rPr 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，</a:t>
            </a: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再</a:t>
            </a:r>
            <a:r>
              <a:rPr 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將</a:t>
            </a: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取得之</a:t>
            </a:r>
            <a:r>
              <a:rPr lang="en-US" sz="2400" dirty="0" err="1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結果回傳</a:t>
            </a:r>
            <a:endParaRPr lang="en-US"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53196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交易內容處理方法</a:t>
            </a:r>
            <a:r>
              <a:rPr lang="en-US" sz="3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(Solidity)</a:t>
            </a:r>
            <a:endParaRPr sz="32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94;p17">
            <a:extLst>
              <a:ext uri="{FF2B5EF4-FFF2-40B4-BE49-F238E27FC236}">
                <a16:creationId xmlns:a16="http://schemas.microsoft.com/office/drawing/2014/main" id="{3414F51D-287B-6A44-8136-68BBDEBD566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200000"/>
              </a:lnSpc>
            </a:pP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剖析回傳之交易明細</a:t>
            </a:r>
            <a:r>
              <a:rPr 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，</a:t>
            </a:r>
            <a:r>
              <a:rPr lang="en-US" sz="2400" dirty="0" err="1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並儲存於智能合約中</a:t>
            </a:r>
            <a:endParaRPr lang="en-US"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ct val="200000"/>
              </a:lnSpc>
            </a:pPr>
            <a:r>
              <a:rPr lang="en-US" sz="2400" dirty="0" err="1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利用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GitHub</a:t>
            </a:r>
            <a:r>
              <a:rPr lang="en-US" sz="2400" dirty="0" err="1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上之開源專案「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jsmnSol</a:t>
            </a:r>
            <a:r>
              <a:rPr 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」，</a:t>
            </a:r>
            <a:r>
              <a:rPr lang="en-US" sz="2400" dirty="0" err="1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於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Solidity</a:t>
            </a:r>
            <a:r>
              <a:rPr lang="en-US" sz="2400" dirty="0" err="1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中針對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Json</a:t>
            </a:r>
            <a:r>
              <a:rPr lang="en-US" sz="2400" dirty="0" err="1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的資料格式進行處理</a:t>
            </a:r>
            <a:endParaRPr lang="en-US"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24086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「區塊</a:t>
            </a:r>
            <a:r>
              <a:rPr lang="en-US" sz="3200" dirty="0" err="1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範圍</a:t>
            </a:r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」與「時間範圍」</a:t>
            </a:r>
            <a:r>
              <a:rPr lang="en-US" sz="3200" dirty="0" err="1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查詢功能</a:t>
            </a:r>
            <a:endParaRPr sz="3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94;p17">
            <a:extLst>
              <a:ext uri="{FF2B5EF4-FFF2-40B4-BE49-F238E27FC236}">
                <a16:creationId xmlns:a16="http://schemas.microsoft.com/office/drawing/2014/main" id="{3414F51D-287B-6A44-8136-68BBDEBD566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-US" sz="2400" dirty="0" err="1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提供「區塊範圍查詢」與「時間範圍查詢」功能</a:t>
            </a:r>
            <a:r>
              <a:rPr 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，</a:t>
            </a: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並可</a:t>
            </a:r>
            <a:r>
              <a:rPr lang="en-US" sz="2400" dirty="0" err="1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針對交易發送方或接收方進行</a:t>
            </a: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查詢</a:t>
            </a:r>
            <a:endParaRPr lang="en-US"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於智能合約中實作</a:t>
            </a:r>
            <a:r>
              <a:rPr lang="en-US" altLang="zh-TW" sz="24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Binary Search</a:t>
            </a: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，提升查詢效率</a:t>
            </a:r>
            <a:endParaRPr lang="en-US"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55651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5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8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/>
          </a:p>
        </p:txBody>
      </p:sp>
      <p:pic>
        <p:nvPicPr>
          <p:cNvPr id="380" name="Google Shape;38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9C6A0D4C-D903-5E4D-97BE-6B33AD58EF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4576"/>
            <a:ext cx="9144000" cy="5074348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5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8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/>
          </a:p>
        </p:txBody>
      </p:sp>
      <p:pic>
        <p:nvPicPr>
          <p:cNvPr id="380" name="Google Shape;38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85E3923C-751A-1842-B780-60CB674445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85876"/>
            <a:ext cx="9144000" cy="4771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9469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5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8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/>
          </a:p>
        </p:txBody>
      </p:sp>
      <p:pic>
        <p:nvPicPr>
          <p:cNvPr id="380" name="Google Shape;38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1ED757B8-E3E2-F844-9FAE-AA7F46A712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528" y="0"/>
            <a:ext cx="4153439" cy="514350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459A7C3B-02C5-3042-96B1-EB5F2F09C7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52662" y="0"/>
            <a:ext cx="3779638" cy="5143500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39FA185C-619E-8A4D-A6C3-31F36AB2DF74}"/>
              </a:ext>
            </a:extLst>
          </p:cNvPr>
          <p:cNvSpPr/>
          <p:nvPr/>
        </p:nvSpPr>
        <p:spPr>
          <a:xfrm>
            <a:off x="5301205" y="0"/>
            <a:ext cx="3275636" cy="10177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862577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5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8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/>
          </a:p>
        </p:txBody>
      </p:sp>
      <p:pic>
        <p:nvPicPr>
          <p:cNvPr id="380" name="Google Shape;38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CFE5CE30-2BCA-7A47-B8D5-AE66766DCB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7740" y="0"/>
            <a:ext cx="374852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5985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5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8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/>
          </a:p>
        </p:txBody>
      </p:sp>
      <p:pic>
        <p:nvPicPr>
          <p:cNvPr id="380" name="Google Shape;38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402E6E29-06F3-194A-B4B7-881256B2D2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24" y="0"/>
            <a:ext cx="909355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0836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5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8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/>
          </a:p>
        </p:txBody>
      </p:sp>
      <p:pic>
        <p:nvPicPr>
          <p:cNvPr id="380" name="Google Shape;38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F3505844-64D5-1342-8064-5C5B7B0331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960" y="0"/>
            <a:ext cx="792008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02037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5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8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/>
          </a:p>
        </p:txBody>
      </p:sp>
      <p:pic>
        <p:nvPicPr>
          <p:cNvPr id="380" name="Google Shape;38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3D5B25FC-329A-8D4D-9104-DE77E06896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508" y="0"/>
            <a:ext cx="7672984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3580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相關技術與文獻</a:t>
            </a:r>
            <a:r>
              <a:rPr lang="zh-TW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	</a:t>
            </a:r>
            <a:r>
              <a:rPr 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	</a:t>
            </a:r>
            <a:endParaRPr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7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50000"/>
              </a:lnSpc>
            </a:pPr>
            <a:r>
              <a:rPr lang="en-US" altLang="zh-TW" sz="2400" dirty="0" err="1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BigChainDB</a:t>
            </a:r>
            <a:endParaRPr lang="en-US" altLang="zh-TW" sz="2400" dirty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</a:pP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Ethereum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Query Language</a:t>
            </a:r>
          </a:p>
          <a:p>
            <a:pPr marL="285750" indent="-285750">
              <a:lnSpc>
                <a:spcPct val="150000"/>
              </a:lnSpc>
            </a:pP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Etherscan</a:t>
            </a:r>
            <a:endParaRPr sz="2400" dirty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2281624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5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8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/>
          </a:p>
        </p:txBody>
      </p:sp>
      <p:pic>
        <p:nvPicPr>
          <p:cNvPr id="380" name="Google Shape;38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AC874F44-27E5-564E-A449-B123A0F9E3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542" y="0"/>
            <a:ext cx="869891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75743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5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8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/>
          </a:p>
        </p:txBody>
      </p:sp>
      <p:pic>
        <p:nvPicPr>
          <p:cNvPr id="380" name="Google Shape;38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D7E85F61-6C81-D647-850B-CDDC787193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16770"/>
            <a:ext cx="9144000" cy="4109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53978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5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8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/>
          </a:p>
        </p:txBody>
      </p:sp>
      <p:pic>
        <p:nvPicPr>
          <p:cNvPr id="380" name="Google Shape;38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C08AD209-505B-7941-BF08-E7154767BE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863889"/>
            <a:ext cx="9144000" cy="3415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0896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5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8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/>
          </a:p>
        </p:txBody>
      </p:sp>
      <p:pic>
        <p:nvPicPr>
          <p:cNvPr id="380" name="Google Shape;38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78AC97A1-26CE-BB40-B28A-ECE377A7F0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979" y="0"/>
            <a:ext cx="885604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44287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5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8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/>
          </a:p>
        </p:txBody>
      </p:sp>
      <p:pic>
        <p:nvPicPr>
          <p:cNvPr id="380" name="Google Shape;38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5DC3A3EA-5622-6C40-84AE-F6FFB61F27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709232"/>
            <a:ext cx="9144000" cy="3725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54321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5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8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/>
          </a:p>
        </p:txBody>
      </p:sp>
      <p:pic>
        <p:nvPicPr>
          <p:cNvPr id="380" name="Google Shape;38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BF51FFAD-52A5-034C-ADAA-F673D31393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266068"/>
            <a:ext cx="9144000" cy="2611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85276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8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實作中遭遇的難題</a:t>
            </a:r>
            <a:endParaRPr sz="3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653" name="Google Shape;653;p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94;p17">
            <a:extLst>
              <a:ext uri="{FF2B5EF4-FFF2-40B4-BE49-F238E27FC236}">
                <a16:creationId xmlns:a16="http://schemas.microsoft.com/office/drawing/2014/main" id="{E0ED7B02-07AD-DF4F-AEBC-5EF6F4B0E33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200000"/>
              </a:lnSpc>
            </a:pP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Etherscan</a:t>
            </a:r>
            <a:r>
              <a:rPr lang="zh-TW" alt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24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API</a:t>
            </a: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使用次數限制影響溯源效率</a:t>
            </a:r>
            <a:endParaRPr lang="en-US" altLang="zh-TW"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ct val="200000"/>
              </a:lnSpc>
            </a:pPr>
            <a:r>
              <a:rPr lang="en-US" altLang="zh-TW" sz="24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Ethereum Bridge</a:t>
            </a: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處理</a:t>
            </a:r>
            <a:r>
              <a:rPr lang="en-US" altLang="zh-TW" sz="2400" dirty="0" err="1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Oraclize</a:t>
            </a:r>
            <a:r>
              <a:rPr lang="en-US" altLang="zh-TW" sz="24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(Provable)</a:t>
            </a: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的速度影響溯源效率</a:t>
            </a:r>
            <a:endParaRPr lang="en-US" altLang="zh-TW"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ct val="200000"/>
              </a:lnSpc>
            </a:pPr>
            <a:r>
              <a:rPr lang="en-US" altLang="zh-TW" sz="24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Solidity</a:t>
            </a: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無提供</a:t>
            </a:r>
            <a:r>
              <a:rPr lang="en-US" altLang="zh-TW" sz="24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Json</a:t>
            </a: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資料型態之處理方法</a:t>
            </a:r>
            <a:endParaRPr lang="en-US" altLang="zh-TW"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8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未來方向建議</a:t>
            </a:r>
            <a:endParaRPr sz="3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667" name="Google Shape;667;p8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2400" dirty="0">
                <a:solidFill>
                  <a:schemeClr val="dk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(1)</a:t>
            </a:r>
            <a:r>
              <a:rPr lang="zh-TW" altLang="en-US" sz="2400" dirty="0">
                <a:solidFill>
                  <a:schemeClr val="dk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數位貨幣流向追蹤：透過</a:t>
            </a:r>
            <a:r>
              <a:rPr lang="zh-TW" altLang="en-US" sz="24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資料分析與追查</a:t>
            </a:r>
            <a:r>
              <a:rPr lang="zh-TW" altLang="en-US" sz="2400" dirty="0">
                <a:solidFill>
                  <a:schemeClr val="dk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，評估各個錢包地址是否存有洗錢之動機等</a:t>
            </a:r>
            <a:endParaRPr sz="2400" dirty="0">
              <a:solidFill>
                <a:schemeClr val="dk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2400" dirty="0">
                <a:solidFill>
                  <a:schemeClr val="dk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(2)</a:t>
            </a:r>
            <a:r>
              <a:rPr lang="zh-TW" altLang="en-US" sz="2400" dirty="0">
                <a:solidFill>
                  <a:schemeClr val="dk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納入監理機制：於每一種數位貨幣之智能合約中加入一</a:t>
            </a:r>
            <a:r>
              <a:rPr lang="zh-TW" altLang="en-US" sz="24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監理者角色</a:t>
            </a:r>
            <a:r>
              <a:rPr lang="zh-TW" altLang="en-US" sz="2400" dirty="0">
                <a:solidFill>
                  <a:schemeClr val="dk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，並監聽該數位貨幣之所有交易內容；或是所有交易街需經由監理者認可才可發送，藉此達到監管與治理的效果</a:t>
            </a:r>
            <a:endParaRPr sz="2400" dirty="0">
              <a:solidFill>
                <a:schemeClr val="dk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2400" dirty="0">
                <a:solidFill>
                  <a:schemeClr val="dk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endParaRPr sz="2400" dirty="0">
              <a:solidFill>
                <a:schemeClr val="dk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dirty="0">
              <a:solidFill>
                <a:schemeClr val="dk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668" name="Google Shape;668;p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p8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320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感謝聆聽</a:t>
            </a:r>
            <a:endParaRPr sz="3200" dirty="0"/>
          </a:p>
        </p:txBody>
      </p:sp>
      <p:pic>
        <p:nvPicPr>
          <p:cNvPr id="675" name="Google Shape;675;p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61E67F33-285A-6F40-94E4-157A36DC32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8860" y="1888491"/>
            <a:ext cx="8226279" cy="239978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32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BigChainDB</a:t>
            </a:r>
            <a:endParaRPr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7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00000"/>
              </a:lnSpc>
            </a:pPr>
            <a:r>
              <a:rPr lang="zh-TW" alt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去中心化資料庫</a:t>
            </a:r>
            <a:endParaRPr lang="en-US" altLang="zh-TW" sz="2400" dirty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0000"/>
              </a:lnSpc>
            </a:pPr>
            <a:r>
              <a:rPr lang="zh-TW" alt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保有區塊鏈特性：不可改變性、數字資產的建立和移動</a:t>
            </a:r>
            <a:endParaRPr lang="en-US" altLang="zh-TW" sz="2400" dirty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0000"/>
              </a:lnSpc>
            </a:pPr>
            <a:r>
              <a:rPr lang="zh-TW" alt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支援</a:t>
            </a:r>
            <a:r>
              <a:rPr lang="en-US" altLang="zh-TW" sz="24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NoSQL</a:t>
            </a:r>
            <a:r>
              <a:rPr lang="zh-TW" alt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查詢語言</a:t>
            </a:r>
            <a:endParaRPr lang="en-US" altLang="zh-TW" sz="2400" dirty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0000"/>
              </a:lnSpc>
            </a:pPr>
            <a:r>
              <a:rPr lang="zh-TW" altLang="en-US" sz="2400" dirty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無法取得數位貨幣之實際交易數量</a:t>
            </a:r>
            <a:endParaRPr lang="en-US" altLang="zh-TW" sz="2400" dirty="0">
              <a:solidFill>
                <a:srgbClr val="FF0000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</a:pPr>
            <a:endParaRPr sz="2400" dirty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圖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0409" y="2810107"/>
            <a:ext cx="3779747" cy="2333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1582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Ethereum</a:t>
            </a:r>
            <a:r>
              <a:rPr lang="en-US" sz="3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Query Language</a:t>
            </a:r>
            <a:endParaRPr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7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00000"/>
              </a:lnSpc>
            </a:pPr>
            <a:r>
              <a:rPr lang="zh-TW" alt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將區塊鏈上之信息儲存至本地資料庫</a:t>
            </a:r>
            <a:endParaRPr lang="en-US" altLang="zh-TW" sz="2400" dirty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0000"/>
              </a:lnSpc>
            </a:pPr>
            <a:r>
              <a:rPr lang="zh-TW" alt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實作</a:t>
            </a:r>
            <a:r>
              <a:rPr lang="en-US" altLang="zh-TW" sz="24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SQL</a:t>
            </a:r>
            <a:r>
              <a:rPr lang="zh-TW" alt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相似之查詢語言：檢索區塊鏈中的信息</a:t>
            </a:r>
            <a:endParaRPr lang="en-US" altLang="zh-TW" sz="2400" dirty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0000"/>
              </a:lnSpc>
            </a:pPr>
            <a:r>
              <a:rPr lang="zh-TW" altLang="en-US" sz="2400" dirty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無法獲取智能合約內部資訊</a:t>
            </a:r>
            <a:endParaRPr lang="en-US" altLang="zh-TW" sz="2400" dirty="0">
              <a:solidFill>
                <a:srgbClr val="FF0000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</a:pPr>
            <a:endParaRPr sz="2400" dirty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圖片 5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1439" y="2536358"/>
            <a:ext cx="6101121" cy="24759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37310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Etherscan</a:t>
            </a:r>
            <a:endParaRPr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7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50000"/>
              </a:lnSpc>
            </a:pP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Ethereum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Block Explorer</a:t>
            </a:r>
          </a:p>
          <a:p>
            <a:pPr marL="285750" indent="-285750">
              <a:lnSpc>
                <a:spcPct val="150000"/>
              </a:lnSpc>
            </a:pPr>
            <a:r>
              <a:rPr lang="zh-TW" alt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可察看數位貨幣交易內容</a:t>
            </a:r>
            <a:r>
              <a:rPr lang="en-US" altLang="zh-TW" sz="24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zh-TW" alt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交易雙方、時間、數量等</a:t>
            </a:r>
            <a:r>
              <a:rPr lang="en-US" altLang="zh-TW" sz="24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</a:p>
          <a:p>
            <a:pPr marL="285750" indent="-285750">
              <a:lnSpc>
                <a:spcPct val="150000"/>
              </a:lnSpc>
            </a:pPr>
            <a:r>
              <a:rPr lang="zh-TW" alt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提供統計圖表和數據，分析供應量增長、貨幣價格漲幅等</a:t>
            </a:r>
            <a:endParaRPr lang="en-US" altLang="zh-TW" sz="2400" dirty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</a:pPr>
            <a:r>
              <a:rPr lang="zh-TW" altLang="en-US" sz="2400" dirty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暫時提供範圍搜索功能</a:t>
            </a:r>
            <a:r>
              <a:rPr lang="en-US" altLang="zh-TW" sz="2400" dirty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zh-TW" altLang="en-US" sz="2400" dirty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區塊範圍、時間範圍</a:t>
            </a:r>
            <a:r>
              <a:rPr lang="en-US" altLang="zh-TW" sz="2400" dirty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  <a:endParaRPr sz="2400" dirty="0">
              <a:solidFill>
                <a:srgbClr val="FF0000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959341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系統</a:t>
            </a:r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設計</a:t>
            </a:r>
            <a:endParaRPr sz="3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7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50000"/>
              </a:lnSpc>
            </a:pP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儲存數位貨幣交易紀錄於區塊鏈中</a:t>
            </a:r>
            <a:r>
              <a:rPr lang="en-US" altLang="zh-TW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en-US" altLang="zh-TW" sz="24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Private </a:t>
            </a:r>
            <a:r>
              <a:rPr lang="en-US" altLang="zh-TW" sz="2400" dirty="0" err="1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Blockchain</a:t>
            </a:r>
            <a:r>
              <a:rPr lang="en-US" altLang="zh-TW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</a:p>
          <a:p>
            <a:pPr marL="285750" indent="-285750">
              <a:lnSpc>
                <a:spcPct val="150000"/>
              </a:lnSpc>
            </a:pP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智能合約開發</a:t>
            </a:r>
            <a:endParaRPr lang="en-US" altLang="zh-TW"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</a:pP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利用跨鏈技術存取鏈上資訊</a:t>
            </a:r>
            <a:endParaRPr lang="en-US" altLang="zh-TW"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</a:pP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提供「區塊範圍」與「時間範圍」的搜索功能</a:t>
            </a:r>
            <a:endParaRPr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29430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技術背景</a:t>
            </a:r>
            <a:endParaRPr sz="3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94" name="Google Shape;94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  <a:buFont typeface="Arial"/>
              <a:buAutoNum type="arabicPeriod"/>
            </a:pPr>
            <a:r>
              <a:rPr lang="zh-TW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區塊鏈</a:t>
            </a: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：許多節點共同維護的帳本</a:t>
            </a:r>
            <a:endParaRPr lang="en-US" altLang="zh-TW"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lnSpc>
                <a:spcPct val="150000"/>
              </a:lnSpc>
              <a:buFont typeface="Arial"/>
              <a:buAutoNum type="arabicPeriod"/>
            </a:pPr>
            <a:r>
              <a:rPr lang="zh-TW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智能合約</a:t>
            </a: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：執行在區塊鏈上的程式碼</a:t>
            </a:r>
            <a:endParaRPr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跨鏈技術 </a:t>
            </a:r>
            <a:r>
              <a:rPr lang="en-US" altLang="zh-TW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– </a:t>
            </a:r>
            <a:r>
              <a:rPr lang="en-US" altLang="zh-TW" sz="2400" dirty="0" err="1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Oraclize</a:t>
            </a:r>
            <a:r>
              <a:rPr lang="en-US" altLang="zh-TW" sz="24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(Provable)</a:t>
            </a: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服務</a:t>
            </a:r>
            <a:endParaRPr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區塊鏈</a:t>
            </a:r>
            <a:endParaRPr sz="3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94" name="Google Shape;94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公眾的電子記帳資料庫</a:t>
            </a:r>
            <a:endParaRPr lang="en-US" altLang="zh-TW"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公有鏈、私有鏈與聯盟鏈</a:t>
            </a:r>
            <a:endParaRPr lang="en-US" altLang="zh-TW"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挖礦</a:t>
            </a:r>
            <a:endParaRPr lang="en-US" altLang="zh-TW"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114300" indent="0">
              <a:lnSpc>
                <a:spcPct val="150000"/>
              </a:lnSpc>
              <a:buNone/>
            </a:pPr>
            <a:endParaRPr lang="en-US" altLang="zh-TW"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/>
              <a:buAutoNum type="arabicPeriod"/>
            </a:pPr>
            <a:endParaRPr sz="2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6279" y="0"/>
            <a:ext cx="917724" cy="8978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6193745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12673</TotalTime>
  <Words>2764</Words>
  <Application>Microsoft Macintosh PowerPoint</Application>
  <PresentationFormat>如螢幕大小 (16:9)</PresentationFormat>
  <Paragraphs>173</Paragraphs>
  <Slides>38</Slides>
  <Notes>38</Notes>
  <HiddenSlides>1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38</vt:i4>
      </vt:variant>
    </vt:vector>
  </HeadingPairs>
  <TitlesOfParts>
    <vt:vector size="45" baseType="lpstr">
      <vt:lpstr>Microsoft JhengHei</vt:lpstr>
      <vt:lpstr>標楷體</vt:lpstr>
      <vt:lpstr>DengXian</vt:lpstr>
      <vt:lpstr>Arial</vt:lpstr>
      <vt:lpstr>Times New Roman</vt:lpstr>
      <vt:lpstr>Wingdings</vt:lpstr>
      <vt:lpstr>Simple Light</vt:lpstr>
      <vt:lpstr>去中心化數位貨幣交易記錄與查詢服務：設計與以太坊實作 A Decentralized Digital Currency Tracing Service: Design and Implementation on Ethereum</vt:lpstr>
      <vt:lpstr>背景動機  </vt:lpstr>
      <vt:lpstr>相關技術與文獻  </vt:lpstr>
      <vt:lpstr>BigChainDB</vt:lpstr>
      <vt:lpstr>Ethereum Query Language</vt:lpstr>
      <vt:lpstr>Etherscan</vt:lpstr>
      <vt:lpstr>系統設計</vt:lpstr>
      <vt:lpstr>技術背景</vt:lpstr>
      <vt:lpstr>區塊鏈</vt:lpstr>
      <vt:lpstr>區塊鏈</vt:lpstr>
      <vt:lpstr>區塊鏈</vt:lpstr>
      <vt:lpstr>區塊鏈</vt:lpstr>
      <vt:lpstr>智能合約</vt:lpstr>
      <vt:lpstr>跨鏈技術</vt:lpstr>
      <vt:lpstr>跨鏈技術</vt:lpstr>
      <vt:lpstr>系統實作</vt:lpstr>
      <vt:lpstr>PowerPoint 簡報</vt:lpstr>
      <vt:lpstr>PowerPoint 簡報</vt:lpstr>
      <vt:lpstr>網頁架構圖</vt:lpstr>
      <vt:lpstr>智能合約與Oraclize(Provable)服務</vt:lpstr>
      <vt:lpstr>交易內容處理方法(Solidity)</vt:lpstr>
      <vt:lpstr>「區塊範圍」與「時間範圍」查詢功能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實作中遭遇的難題</vt:lpstr>
      <vt:lpstr>未來方向建議</vt:lpstr>
      <vt:lpstr>感謝聆聽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區塊鏈跨鏈互操作性研究: 以 R3 Corda 與以太坊為例 Cross-Chain Interoperability Study: The Case of R3 Corda and Ethereum</dc:title>
  <dc:creator>wufx</dc:creator>
  <cp:lastModifiedBy>Microsoft Office User</cp:lastModifiedBy>
  <cp:revision>257</cp:revision>
  <dcterms:modified xsi:type="dcterms:W3CDTF">2020-10-29T03:20:33Z</dcterms:modified>
</cp:coreProperties>
</file>